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0" r:id="rId3"/>
    <p:sldId id="288" r:id="rId4"/>
    <p:sldId id="315" r:id="rId5"/>
    <p:sldId id="289" r:id="rId6"/>
    <p:sldId id="259" r:id="rId7"/>
    <p:sldId id="263" r:id="rId8"/>
    <p:sldId id="306" r:id="rId9"/>
    <p:sldId id="268" r:id="rId10"/>
    <p:sldId id="324" r:id="rId11"/>
    <p:sldId id="325" r:id="rId12"/>
    <p:sldId id="326" r:id="rId13"/>
    <p:sldId id="313" r:id="rId14"/>
    <p:sldId id="314" r:id="rId15"/>
    <p:sldId id="319" r:id="rId16"/>
    <p:sldId id="317" r:id="rId17"/>
    <p:sldId id="322" r:id="rId18"/>
    <p:sldId id="310" r:id="rId19"/>
    <p:sldId id="321" r:id="rId20"/>
    <p:sldId id="275" r:id="rId21"/>
    <p:sldId id="311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660"/>
  </p:normalViewPr>
  <p:slideViewPr>
    <p:cSldViewPr snapToGrid="0">
      <p:cViewPr>
        <p:scale>
          <a:sx n="100" d="100"/>
          <a:sy n="100" d="100"/>
        </p:scale>
        <p:origin x="-24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68C83-3518-4786-893D-CF3B043889C9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5343C-605F-4F6C-962D-3425A1EB3F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2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1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Content: Applied Deep Learning By Dr. Rajkumar Tekchandani, BPB Publications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3D0D-E2A0-4345-A733-661AD25EA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50F9A-5B75-4B78-97E4-CC71F9FC8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182A9-0213-464C-9A2C-0986B12CB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A96AB-C220-446F-AE67-1D793759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1341D-3892-4A92-B456-1BD9395E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224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8B37-9280-41BF-A288-57122F68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20100-440E-4269-BDA9-238EFD3FB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AA79C-6AD9-46EC-BE6B-C9873BED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F768-F0F3-4501-90B8-330E2FF4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7BF36-F1D3-4E5B-9D02-82366B6A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49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607D6C-000B-45BC-AEBF-BE4BC0E4E6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DFC8A-4405-42F8-915D-1523D4BEC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3FF1-0D75-4F9F-ADD3-63255C83A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C3E3C-D273-4491-9C7E-D1DD2A8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F672-7835-4673-8387-0B830A77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94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31D3-19F0-4102-A3FA-4E9E9178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150D2-79D9-47D1-9B0A-670BE6E7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8165-3C43-4B72-9FF8-FF0E4A03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7DF4-918D-470F-8C6F-930758E4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804C-C2E4-4205-AB6E-04B4A48D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22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404F-A322-4101-A93E-B7C49660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E9F4D-54A9-4342-AD30-BDE706DD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73357-35B8-4BD7-83A7-1A8DC496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4D35-484E-4E40-B232-88E3B9CA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770FE-ECB7-4A23-B22F-7D3673FE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57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F093-9449-4814-979E-CA2C28EF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3C5E5-46CE-4AA5-8C59-D1D74E78B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CC1A5-CAAD-4116-8EBE-B4AAABD20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60A8B-1F83-4799-974E-CF4A3624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B1892-7E41-42E2-98FC-2FA135FD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699D3-704E-453A-BF2A-5AEBD9B6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27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9C6C-D904-4472-A823-1BEDA6DA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59054-27EC-4A1A-B0B2-DCA54100D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98426-53A1-437A-AAB4-BF8BEED73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08E23-2CA2-43EA-9BC2-2C672D49E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D6E6DA-6524-48DD-BAAC-FCA77DBAB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56BC3-7E19-42E3-B747-32CEA29F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6B20E-35F4-43A7-862E-0D10BD5F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A577-8A97-4316-B101-DE0BFA55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60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AF80-947B-4850-BFF2-E93D9707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58569-C0CC-43EE-A167-009DFF7D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D79E5-C46D-4CDC-9916-F630CD99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121E6-A8DD-412E-8F3E-28AF0FE1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19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CF0EB-4913-4282-90EF-E6A55317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9EBF6-1473-4766-9C6F-3F20BD299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2BD41-C6B5-462F-A2FC-4CC83D3E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5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E36A5-B500-4875-B041-6C4A151A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303BD-E720-4E25-8BB6-74362D35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B7481-4B80-4E6E-934A-09C4A19C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35FB9-2377-4E7F-A8AA-9C74B2FD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2374B-2612-4EF0-BF16-4384752D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69C03-30B4-4E55-9A9E-7D0B06E1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9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2DAA-9965-4C77-93C7-8D055884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2E6F3B-CA14-4AF3-BBC8-DC620D41E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94AB9-A09C-4103-B62B-36439D955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D4A88-24F7-4569-AA2F-52CBD14B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27C37-74D0-437F-98E8-99B48DE0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3146A-7555-49AA-9AF0-B3EBC353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85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B904A-1B39-480B-8E13-79F7E18D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4A552-429B-4E2B-8B42-2A17F1933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6D41C-48E1-4C0C-86AB-923156D9D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37E0-A1C7-41E5-BF49-2284DB599147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D87C-0238-4F27-A15B-DB742C2F2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526E6-6B02-4042-90CD-EF0FB31C3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58E1-4B1E-46CC-A60F-E6CED4036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46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4326" y="594642"/>
            <a:ext cx="8146473" cy="692419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rgbClr val="222222"/>
                </a:solidFill>
                <a:latin typeface="Times New Roman" panose="02020603050405020304" pitchFamily="18" charset="0"/>
              </a:rPr>
              <a:t>AI-Driven Modelling and Optimization of Breast Cancer Detection and Treatment through  Magnetically Induced Hyperthermia Therapy</a:t>
            </a:r>
            <a:endParaRPr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6FE46-19F0-4FFF-B128-3B56439422EE}"/>
              </a:ext>
            </a:extLst>
          </p:cNvPr>
          <p:cNvSpPr/>
          <p:nvPr/>
        </p:nvSpPr>
        <p:spPr>
          <a:xfrm>
            <a:off x="762000" y="4267581"/>
            <a:ext cx="9715501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Team: </a:t>
            </a:r>
          </a:p>
          <a:p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Neeraj Kumar (PI),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Jainy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Sachdewa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(Co-PI)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Sandeep nain (RA) &amp; Interns @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Ganeev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Keshav and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Armaan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Mittal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4B77EC-0D2F-41C8-B04D-8E64798BE56F}"/>
              </a:ext>
            </a:extLst>
          </p:cNvPr>
          <p:cNvGrpSpPr/>
          <p:nvPr/>
        </p:nvGrpSpPr>
        <p:grpSpPr>
          <a:xfrm>
            <a:off x="3116102" y="1447853"/>
            <a:ext cx="6296024" cy="2360038"/>
            <a:chOff x="1" y="1949741"/>
            <a:chExt cx="9077437" cy="2659204"/>
          </a:xfrm>
        </p:grpSpPr>
        <p:pic>
          <p:nvPicPr>
            <p:cNvPr id="8" name="Google Shape;166;g33b558beb3f_0_0">
              <a:extLst>
                <a:ext uri="{FF2B5EF4-FFF2-40B4-BE49-F238E27FC236}">
                  <a16:creationId xmlns:a16="http://schemas.microsoft.com/office/drawing/2014/main" id="{4A25A357-CB8F-4023-8600-282CA62D94C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" y="1950082"/>
              <a:ext cx="4425806" cy="2658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67;g33b558beb3f_0_0">
              <a:extLst>
                <a:ext uri="{FF2B5EF4-FFF2-40B4-BE49-F238E27FC236}">
                  <a16:creationId xmlns:a16="http://schemas.microsoft.com/office/drawing/2014/main" id="{53C2F665-3DDD-45C3-91EF-6EACB58A29D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25807" y="1949741"/>
              <a:ext cx="4651631" cy="2658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165;g33b558beb3f_0_0">
            <a:extLst>
              <a:ext uri="{FF2B5EF4-FFF2-40B4-BE49-F238E27FC236}">
                <a16:creationId xmlns:a16="http://schemas.microsoft.com/office/drawing/2014/main" id="{51FC769C-9F09-49F3-A3CD-5458FF13BFE4}"/>
              </a:ext>
            </a:extLst>
          </p:cNvPr>
          <p:cNvSpPr txBox="1"/>
          <p:nvPr/>
        </p:nvSpPr>
        <p:spPr>
          <a:xfrm>
            <a:off x="2528553" y="3661345"/>
            <a:ext cx="6883574" cy="57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900"/>
              </a:spcBef>
              <a:buClr>
                <a:srgbClr val="000000"/>
              </a:buClr>
              <a:buSzPts val="3400"/>
            </a:pPr>
            <a:r>
              <a:rPr lang="en-IN" b="1" dirty="0">
                <a:solidFill>
                  <a:srgbClr val="593470"/>
                </a:solidFill>
                <a:latin typeface="Arial"/>
                <a:ea typeface="Arial"/>
                <a:cs typeface="Arial"/>
                <a:sym typeface="Arial"/>
              </a:rPr>
              <a:t>TIET-UQ Centre of Excellence in Data Science and AI (DSAI)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385D6-BFFB-4492-9354-8F9B9E3B7CFF}"/>
              </a:ext>
            </a:extLst>
          </p:cNvPr>
          <p:cNvSpPr txBox="1"/>
          <p:nvPr/>
        </p:nvSpPr>
        <p:spPr>
          <a:xfrm>
            <a:off x="3658002" y="5444036"/>
            <a:ext cx="412825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Committee</a:t>
            </a:r>
          </a:p>
          <a:p>
            <a:pPr algn="ctr">
              <a:lnSpc>
                <a:spcPct val="150000"/>
              </a:lnSpc>
            </a:pP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-DSAI </a:t>
            </a:r>
            <a:r>
              <a:rPr lang="fi-FI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UQ-TIET, 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TIET, Patiala,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Punajb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C6261-0DA2-4235-A4F6-9C6D43E376BC}"/>
              </a:ext>
            </a:extLst>
          </p:cNvPr>
          <p:cNvSpPr/>
          <p:nvPr/>
        </p:nvSpPr>
        <p:spPr>
          <a:xfrm>
            <a:off x="3776661" y="-5168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b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194848-5AC6-4A2D-90E5-76385AD9D1A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19" y="1128271"/>
            <a:ext cx="2160000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A3648-9B48-4FE0-A062-E5D0B97D921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43" y="4111387"/>
            <a:ext cx="2160000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E8883-335E-4DDC-90B5-91985C57682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69" y="1128271"/>
            <a:ext cx="2160000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F3C1B-3855-4404-87B6-CE4E31DC0B5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8" y="4111387"/>
            <a:ext cx="2160000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99112-EF1F-4F1B-B7A6-CF8A87C47A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1" y="1128271"/>
            <a:ext cx="2160000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BB43D-6567-4028-962A-C6B1CE7B623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19" y="4111387"/>
            <a:ext cx="2160000" cy="25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96820B-0D6E-49F5-8DC1-AB4FC7C2B78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95" y="1128271"/>
            <a:ext cx="2160000" cy="25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F52AEC-C6C5-4E81-AA63-3C97A988E128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67" y="4111387"/>
            <a:ext cx="2160000" cy="25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D85B08-4205-45BB-B415-E3A03C28AC2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243" y="1128271"/>
            <a:ext cx="2160000" cy="25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158BD8-D161-4605-B198-153B231C70BE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44" y="4111387"/>
            <a:ext cx="2160000" cy="2520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8A3DF382-0B12-4CB5-8274-0734BF26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23639"/>
            <a:ext cx="8439150" cy="863040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latin typeface="+mn-lt"/>
              </a:rPr>
              <a:t>Sectional view of segmentation</a:t>
            </a:r>
          </a:p>
        </p:txBody>
      </p:sp>
    </p:spTree>
    <p:extLst>
      <p:ext uri="{BB962C8B-B14F-4D97-AF65-F5344CB8AC3E}">
        <p14:creationId xmlns:p14="http://schemas.microsoft.com/office/powerpoint/2010/main" val="322466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ABD793E-A422-4EA7-95E7-1DBBA44C9E6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8" y="2830629"/>
            <a:ext cx="540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A5BE14-7879-400D-96AE-AA4452738A1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98" y="4620460"/>
            <a:ext cx="5400000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F8C5B2-D5A7-4768-BBAC-8B9B7BF1F5D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7" y="655958"/>
            <a:ext cx="5400000" cy="21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E1C98A-1523-4C7B-8637-E2621D15A37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99" y="2686050"/>
            <a:ext cx="5400000" cy="21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F2D5C6-A030-4A32-85C4-0F30C4B7A65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68" y="500757"/>
            <a:ext cx="5400000" cy="2160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25E29B-118A-46EF-B357-F710568162C5}"/>
              </a:ext>
            </a:extLst>
          </p:cNvPr>
          <p:cNvCxnSpPr>
            <a:cxnSpLocks/>
          </p:cNvCxnSpPr>
          <p:nvPr/>
        </p:nvCxnSpPr>
        <p:spPr>
          <a:xfrm>
            <a:off x="66174" y="2833438"/>
            <a:ext cx="12125826" cy="39172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D05763-B709-4AFB-9F74-C3C793E1ABD5}"/>
              </a:ext>
            </a:extLst>
          </p:cNvPr>
          <p:cNvCxnSpPr>
            <a:cxnSpLocks/>
          </p:cNvCxnSpPr>
          <p:nvPr/>
        </p:nvCxnSpPr>
        <p:spPr>
          <a:xfrm>
            <a:off x="6217920" y="678180"/>
            <a:ext cx="0" cy="6054655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980285-B990-4738-8041-1E5831484B88}"/>
              </a:ext>
            </a:extLst>
          </p:cNvPr>
          <p:cNvCxnSpPr>
            <a:cxnSpLocks/>
          </p:cNvCxnSpPr>
          <p:nvPr/>
        </p:nvCxnSpPr>
        <p:spPr>
          <a:xfrm>
            <a:off x="-21330" y="4694592"/>
            <a:ext cx="12125826" cy="39172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BAC8580-6E25-4569-AF40-6ACB163F518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20" y="4729264"/>
            <a:ext cx="5400000" cy="21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B94095-71E6-4176-9A9C-72BC4C62BBC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5064761"/>
            <a:ext cx="4746933" cy="1690990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C07F5341-9C3E-47A4-8870-26278F1C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174" y="84221"/>
            <a:ext cx="4966904" cy="41634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GB" sz="3200" b="1" dirty="0"/>
              <a:t>3D voxel-wise segmentation </a:t>
            </a:r>
          </a:p>
        </p:txBody>
      </p:sp>
    </p:spTree>
    <p:extLst>
      <p:ext uri="{BB962C8B-B14F-4D97-AF65-F5344CB8AC3E}">
        <p14:creationId xmlns:p14="http://schemas.microsoft.com/office/powerpoint/2010/main" val="2717406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C7567-196B-4F46-AA3B-30C735FF43E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3" y="693024"/>
            <a:ext cx="5400000" cy="21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45A22E-FDFB-4790-BEB2-3718146F928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775481"/>
            <a:ext cx="5400000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4F9AC-6B91-4B8A-83EC-025FAB8BEE2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2" y="2833438"/>
            <a:ext cx="5400000" cy="2018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9902C-56C6-42DD-963D-730DDCC3051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2711131"/>
            <a:ext cx="5400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9B947-A85C-4B84-A80B-ABDD04EEAFF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1" y="4742720"/>
            <a:ext cx="5400000" cy="21092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3E7454-7B6E-4653-8762-9E650D1F23A3}"/>
              </a:ext>
            </a:extLst>
          </p:cNvPr>
          <p:cNvCxnSpPr>
            <a:cxnSpLocks/>
          </p:cNvCxnSpPr>
          <p:nvPr/>
        </p:nvCxnSpPr>
        <p:spPr>
          <a:xfrm>
            <a:off x="66174" y="2833438"/>
            <a:ext cx="12125826" cy="39172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C2BAE1-9735-401C-BF62-E7E3516D30A8}"/>
              </a:ext>
            </a:extLst>
          </p:cNvPr>
          <p:cNvCxnSpPr>
            <a:cxnSpLocks/>
          </p:cNvCxnSpPr>
          <p:nvPr/>
        </p:nvCxnSpPr>
        <p:spPr>
          <a:xfrm>
            <a:off x="6217920" y="678180"/>
            <a:ext cx="0" cy="6054655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E36E75-01F5-4C3E-B345-9D3AEB282B6D}"/>
              </a:ext>
            </a:extLst>
          </p:cNvPr>
          <p:cNvCxnSpPr>
            <a:cxnSpLocks/>
          </p:cNvCxnSpPr>
          <p:nvPr/>
        </p:nvCxnSpPr>
        <p:spPr>
          <a:xfrm>
            <a:off x="-21330" y="4742720"/>
            <a:ext cx="12125826" cy="39172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5">
            <a:extLst>
              <a:ext uri="{FF2B5EF4-FFF2-40B4-BE49-F238E27FC236}">
                <a16:creationId xmlns:a16="http://schemas.microsoft.com/office/drawing/2014/main" id="{09D559DB-33B6-4F41-9F5B-14D80D9E4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990" y="61435"/>
            <a:ext cx="4966904" cy="534664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GB" sz="3200" b="1" dirty="0"/>
              <a:t>3D voxel-wise segmentation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40249A-7032-4CB2-9B9A-215453F7E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4770254"/>
            <a:ext cx="5694053" cy="19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5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D5FEF-5C79-4D94-A7AD-9879E7AE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56" y="314326"/>
            <a:ext cx="7890278" cy="630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BC178-5F60-493D-AD48-0DA0617EF9D1}"/>
              </a:ext>
            </a:extLst>
          </p:cNvPr>
          <p:cNvSpPr txBox="1"/>
          <p:nvPr/>
        </p:nvSpPr>
        <p:spPr>
          <a:xfrm>
            <a:off x="325515" y="703899"/>
            <a:ext cx="2868870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MAMA MIA data set (Public)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A7029-B809-4BEE-9D65-B05D99A90F00}"/>
              </a:ext>
            </a:extLst>
          </p:cNvPr>
          <p:cNvSpPr/>
          <p:nvPr/>
        </p:nvSpPr>
        <p:spPr>
          <a:xfrm>
            <a:off x="354195" y="1724710"/>
            <a:ext cx="3570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</a:rPr>
              <a:t>DCE-MRIs of 1506</a:t>
            </a:r>
            <a:br>
              <a:rPr lang="en-GB" b="1" dirty="0">
                <a:solidFill>
                  <a:srgbClr val="000000"/>
                </a:solidFill>
              </a:rPr>
            </a:br>
            <a:r>
              <a:rPr lang="en-GB" b="1" dirty="0">
                <a:solidFill>
                  <a:srgbClr val="000000"/>
                </a:solidFill>
              </a:rPr>
              <a:t>patients With expert annotations.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8476C-3B30-4951-B258-3DCB967BB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5" y="2810739"/>
            <a:ext cx="3608612" cy="2073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5FE1D-F5C5-469C-B34E-34CAEF86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82" y="151273"/>
            <a:ext cx="7746151" cy="32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9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E4E0-523C-465A-99A3-48057E32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3209"/>
            <a:ext cx="7553325" cy="651080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latin typeface="+mn-lt"/>
              </a:rPr>
              <a:t>Sectional view of overlay of GT &amp; segments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D3B4F-7FC0-41F6-B96C-19E3A22B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45827"/>
            <a:ext cx="2423041" cy="2423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470CCF-08E9-432E-BE44-EC0101F0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258" y="1245827"/>
            <a:ext cx="2423041" cy="2423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AF322-AE47-43C1-A3ED-68E89A335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666" y="1245827"/>
            <a:ext cx="2423041" cy="2423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0BBE05-E263-461D-99A2-32213E137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710" y="1204544"/>
            <a:ext cx="2580909" cy="2580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C9C57-5CB5-4E62-A271-B99BB779C54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55" y="3692140"/>
            <a:ext cx="2520530" cy="2272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E4A35-EAC5-4A7A-AC75-6493DCC75C2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67835" y="3785453"/>
            <a:ext cx="2520530" cy="2272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78BD53-AA0F-4299-B385-EBCA9989478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629246" y="3681682"/>
            <a:ext cx="2674713" cy="24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1A330-B3EB-4D93-8C69-04398D8773F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085586" y="3858042"/>
            <a:ext cx="2395105" cy="22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91627B-1911-485B-A96E-5C72E1AF456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8" y="979919"/>
            <a:ext cx="6003841" cy="2315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0F1706-D38B-4DD3-AA67-D73DD403328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8" y="3833406"/>
            <a:ext cx="6003831" cy="238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9C6F0-4849-4326-9A59-B3C110C1AA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52" y="1019091"/>
            <a:ext cx="57600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C3A76E-C718-4977-B269-72F58C0B75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30952" y="3833406"/>
            <a:ext cx="5759997" cy="2230415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0A1DBFC0-D890-4024-B120-84A04B88DE8C}"/>
              </a:ext>
            </a:extLst>
          </p:cNvPr>
          <p:cNvSpPr txBox="1">
            <a:spLocks/>
          </p:cNvSpPr>
          <p:nvPr/>
        </p:nvSpPr>
        <p:spPr>
          <a:xfrm>
            <a:off x="3399990" y="61435"/>
            <a:ext cx="4966904" cy="534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+mn-lt"/>
              </a:rPr>
              <a:t>3D voxel-wise segmentation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EFFA8B-E900-4AD1-8353-259953FAA506}"/>
              </a:ext>
            </a:extLst>
          </p:cNvPr>
          <p:cNvCxnSpPr>
            <a:cxnSpLocks/>
          </p:cNvCxnSpPr>
          <p:nvPr/>
        </p:nvCxnSpPr>
        <p:spPr>
          <a:xfrm>
            <a:off x="90480" y="3562911"/>
            <a:ext cx="12125826" cy="39172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89CC8-2C0E-43E9-96D5-08A1FA9D6B8E}"/>
              </a:ext>
            </a:extLst>
          </p:cNvPr>
          <p:cNvCxnSpPr>
            <a:cxnSpLocks/>
          </p:cNvCxnSpPr>
          <p:nvPr/>
        </p:nvCxnSpPr>
        <p:spPr>
          <a:xfrm>
            <a:off x="6217920" y="678180"/>
            <a:ext cx="0" cy="6054655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1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65AE-EC9C-4BBC-91DC-F7CE927C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768" y="150822"/>
            <a:ext cx="8417537" cy="551247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GB" sz="3200" dirty="0">
                <a:latin typeface="+mn-lt"/>
              </a:rPr>
              <a:t> Patient test cases for generalisation of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9627C-DB4C-4E70-B59C-A618BFC24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" y="1718691"/>
            <a:ext cx="2412457" cy="2875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4BA33-FF7B-4ABC-B85C-CDE7B0B8E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88" y="1691251"/>
            <a:ext cx="2223247" cy="2930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06964E-3CCE-4E00-8463-6ABADB96F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131" y="1671961"/>
            <a:ext cx="2490859" cy="2969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8D8BD-8649-4087-BE34-6DE33DC1B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218" y="1645669"/>
            <a:ext cx="2490859" cy="302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DDC72-4BC6-4CBB-A6DE-6A32735B3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077" y="1617106"/>
            <a:ext cx="2335742" cy="30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7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1A2C-271A-440A-A60A-4C3A0C8B6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0" y="36419"/>
            <a:ext cx="6276975" cy="723900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latin typeface="+mn-lt"/>
              </a:rPr>
              <a:t>3D voxel-wise segmentation </a:t>
            </a:r>
            <a:endParaRPr lang="en-GB" sz="3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DFA3E-2A9C-47FF-B295-FBD38B0E28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3896798"/>
            <a:ext cx="5934068" cy="2509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BB557-D2C3-4A4D-8644-551A5FF069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480" y="818847"/>
            <a:ext cx="5883600" cy="2603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E3CCD-B89C-44D7-B41E-14DF9A095A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48" y="1110103"/>
            <a:ext cx="5772153" cy="2382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5A6EF-2778-4E7B-AE33-1E6AAEC7A09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39833" y="3887737"/>
            <a:ext cx="5791195" cy="25133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D90741-967A-40F4-BE36-3E68B97878F2}"/>
              </a:ext>
            </a:extLst>
          </p:cNvPr>
          <p:cNvCxnSpPr>
            <a:cxnSpLocks/>
          </p:cNvCxnSpPr>
          <p:nvPr/>
        </p:nvCxnSpPr>
        <p:spPr>
          <a:xfrm>
            <a:off x="90480" y="3562911"/>
            <a:ext cx="12125826" cy="39172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7E202F-AD04-4DA6-B9CC-131F2C68D131}"/>
              </a:ext>
            </a:extLst>
          </p:cNvPr>
          <p:cNvCxnSpPr>
            <a:cxnSpLocks/>
          </p:cNvCxnSpPr>
          <p:nvPr/>
        </p:nvCxnSpPr>
        <p:spPr>
          <a:xfrm>
            <a:off x="6217920" y="763905"/>
            <a:ext cx="0" cy="6054655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85000">
                  <a:srgbClr val="FF0000"/>
                </a:gs>
                <a:gs pos="43000">
                  <a:srgbClr val="FF0000"/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15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AE3E-BD5F-4A53-9EC1-0BA07C6E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00" y="250825"/>
            <a:ext cx="3686175" cy="815975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latin typeface="+mn-lt"/>
              </a:rPr>
              <a:t>Ablation study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DBB88-516A-4FD9-A729-C976788A4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71399"/>
              </p:ext>
            </p:extLst>
          </p:nvPr>
        </p:nvGraphicFramePr>
        <p:xfrm>
          <a:off x="752475" y="1800225"/>
          <a:ext cx="10601325" cy="42100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5850">
                  <a:extLst>
                    <a:ext uri="{9D8B030D-6E8A-4147-A177-3AD203B41FA5}">
                      <a16:colId xmlns:a16="http://schemas.microsoft.com/office/drawing/2014/main" val="2398210091"/>
                    </a:ext>
                  </a:extLst>
                </a:gridCol>
                <a:gridCol w="976375">
                  <a:extLst>
                    <a:ext uri="{9D8B030D-6E8A-4147-A177-3AD203B41FA5}">
                      <a16:colId xmlns:a16="http://schemas.microsoft.com/office/drawing/2014/main" val="1191270402"/>
                    </a:ext>
                  </a:extLst>
                </a:gridCol>
                <a:gridCol w="1356392">
                  <a:extLst>
                    <a:ext uri="{9D8B030D-6E8A-4147-A177-3AD203B41FA5}">
                      <a16:colId xmlns:a16="http://schemas.microsoft.com/office/drawing/2014/main" val="2380820157"/>
                    </a:ext>
                  </a:extLst>
                </a:gridCol>
                <a:gridCol w="1034302">
                  <a:extLst>
                    <a:ext uri="{9D8B030D-6E8A-4147-A177-3AD203B41FA5}">
                      <a16:colId xmlns:a16="http://schemas.microsoft.com/office/drawing/2014/main" val="3079722222"/>
                    </a:ext>
                  </a:extLst>
                </a:gridCol>
                <a:gridCol w="1034302">
                  <a:extLst>
                    <a:ext uri="{9D8B030D-6E8A-4147-A177-3AD203B41FA5}">
                      <a16:colId xmlns:a16="http://schemas.microsoft.com/office/drawing/2014/main" val="1563048310"/>
                    </a:ext>
                  </a:extLst>
                </a:gridCol>
                <a:gridCol w="1034302">
                  <a:extLst>
                    <a:ext uri="{9D8B030D-6E8A-4147-A177-3AD203B41FA5}">
                      <a16:colId xmlns:a16="http://schemas.microsoft.com/office/drawing/2014/main" val="4008961952"/>
                    </a:ext>
                  </a:extLst>
                </a:gridCol>
                <a:gridCol w="1034302">
                  <a:extLst>
                    <a:ext uri="{9D8B030D-6E8A-4147-A177-3AD203B41FA5}">
                      <a16:colId xmlns:a16="http://schemas.microsoft.com/office/drawing/2014/main" val="2041505289"/>
                    </a:ext>
                  </a:extLst>
                </a:gridCol>
                <a:gridCol w="1034302">
                  <a:extLst>
                    <a:ext uri="{9D8B030D-6E8A-4147-A177-3AD203B41FA5}">
                      <a16:colId xmlns:a16="http://schemas.microsoft.com/office/drawing/2014/main" val="3539210668"/>
                    </a:ext>
                  </a:extLst>
                </a:gridCol>
                <a:gridCol w="906298">
                  <a:extLst>
                    <a:ext uri="{9D8B030D-6E8A-4147-A177-3AD203B41FA5}">
                      <a16:colId xmlns:a16="http://schemas.microsoft.com/office/drawing/2014/main" val="2119888725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832107834"/>
                    </a:ext>
                  </a:extLst>
                </a:gridCol>
              </a:tblGrid>
              <a:tr h="903122">
                <a:tc>
                  <a:txBody>
                    <a:bodyPr/>
                    <a:lstStyle/>
                    <a:p>
                      <a:pPr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600" dirty="0">
                          <a:effectLst/>
                        </a:rPr>
                        <a:t>Dice Score (DSC)%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600" dirty="0" err="1">
                          <a:effectLst/>
                        </a:rPr>
                        <a:t>IoU</a:t>
                      </a:r>
                      <a:r>
                        <a:rPr lang="en-GB" sz="1600" dirty="0">
                          <a:effectLst/>
                        </a:rPr>
                        <a:t> (Jaccard Index)    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600" dirty="0">
                          <a:effectLst/>
                        </a:rPr>
                        <a:t>Precision (PPV)        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600" dirty="0">
                          <a:effectLst/>
                        </a:rPr>
                        <a:t>Recall / Sensitivity   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600" dirty="0">
                          <a:effectLst/>
                        </a:rPr>
                        <a:t>Specificity (TNR)      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600" dirty="0">
                          <a:effectLst/>
                        </a:rPr>
                        <a:t>F1 Score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600" dirty="0">
                          <a:effectLst/>
                        </a:rPr>
                        <a:t>HD95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600" dirty="0">
                          <a:effectLst/>
                        </a:rPr>
                        <a:t>Average Surface </a:t>
                      </a:r>
                      <a:r>
                        <a:rPr lang="en-GB" sz="1600" dirty="0" err="1">
                          <a:effectLst/>
                        </a:rPr>
                        <a:t>Dist</a:t>
                      </a:r>
                      <a:r>
                        <a:rPr lang="en-GB" sz="1600" dirty="0">
                          <a:effectLst/>
                        </a:rPr>
                        <a:t>   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638685"/>
                  </a:ext>
                </a:extLst>
              </a:tr>
              <a:tr h="291997">
                <a:tc>
                  <a:txBody>
                    <a:bodyPr/>
                    <a:lstStyle/>
                    <a:p>
                      <a:pPr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580557"/>
                  </a:ext>
                </a:extLst>
              </a:tr>
              <a:tr h="29199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Yunnan dataset</a:t>
                      </a:r>
                      <a:endParaRPr lang="en-GB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Base line 1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80.53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69.82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80.71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83.85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99.99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80.53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36.95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9.378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1846531"/>
                  </a:ext>
                </a:extLst>
              </a:tr>
              <a:tr h="59756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Base line 2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82.80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72.86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79.71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89.86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99.99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82.80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31.69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6.714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6783125"/>
                  </a:ext>
                </a:extLst>
              </a:tr>
              <a:tr h="31912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>
                          <a:effectLst/>
                        </a:rPr>
                        <a:t>Base line 3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>
                          <a:effectLst/>
                        </a:rPr>
                        <a:t>86.44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>
                          <a:effectLst/>
                        </a:rPr>
                        <a:t>77.49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>
                          <a:effectLst/>
                        </a:rPr>
                        <a:t>87.44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>
                          <a:effectLst/>
                        </a:rPr>
                        <a:t>87.09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>
                          <a:effectLst/>
                        </a:rPr>
                        <a:t>99.99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>
                          <a:effectLst/>
                        </a:rPr>
                        <a:t>86.44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>
                          <a:effectLst/>
                        </a:rPr>
                        <a:t>18.20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b="1" dirty="0">
                          <a:effectLst/>
                        </a:rPr>
                        <a:t>2.533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7147344"/>
                  </a:ext>
                </a:extLst>
              </a:tr>
              <a:tr h="903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Mama </a:t>
                      </a:r>
                      <a:r>
                        <a:rPr lang="en-GB" sz="1400" dirty="0" err="1">
                          <a:solidFill>
                            <a:schemeClr val="tx1"/>
                          </a:solidFill>
                          <a:effectLst/>
                        </a:rPr>
                        <a:t>mia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 dataset </a:t>
                      </a:r>
                      <a:endParaRPr lang="en-GB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80.18 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69.42 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78.87 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84.98 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99.93 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80.18 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18.13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6.02 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7879924"/>
                  </a:ext>
                </a:extLst>
              </a:tr>
              <a:tr h="903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Random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Patient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data</a:t>
                      </a:r>
                      <a:endParaRPr lang="en-GB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74.4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62.55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66.95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90.63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99.96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74.44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>
                          <a:effectLst/>
                        </a:rPr>
                        <a:t>41.5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GB" sz="1400" dirty="0">
                          <a:effectLst/>
                        </a:rPr>
                        <a:t>8.6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892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442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F46D-7B00-45B6-8A76-E446B2B7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674" y="9525"/>
            <a:ext cx="2967681" cy="821124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latin typeface="+mn-lt"/>
              </a:rPr>
              <a:t>Progress so far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95D87-404B-431F-8484-CAD128727CD5}"/>
              </a:ext>
            </a:extLst>
          </p:cNvPr>
          <p:cNvSpPr txBox="1"/>
          <p:nvPr/>
        </p:nvSpPr>
        <p:spPr>
          <a:xfrm>
            <a:off x="242032" y="1138220"/>
            <a:ext cx="450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Staff hired</a:t>
            </a:r>
            <a:r>
              <a:rPr lang="en-GB" dirty="0"/>
              <a:t>: 1 (sandeep)</a:t>
            </a:r>
            <a:br>
              <a:rPr lang="en-GB" dirty="0"/>
            </a:br>
            <a:r>
              <a:rPr lang="en-GB" b="1" dirty="0"/>
              <a:t>Students hired</a:t>
            </a:r>
            <a:r>
              <a:rPr lang="en-GB" dirty="0"/>
              <a:t>: 2 (</a:t>
            </a:r>
            <a:r>
              <a:rPr lang="en-GB" dirty="0" err="1"/>
              <a:t>Ganeev</a:t>
            </a:r>
            <a:r>
              <a:rPr lang="en-GB" dirty="0"/>
              <a:t> and </a:t>
            </a:r>
            <a:r>
              <a:rPr lang="en-GB" dirty="0" err="1"/>
              <a:t>Armaan</a:t>
            </a:r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6AA0D0-B6C3-46C4-837B-D5802C8AAE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5867" y="2092122"/>
          <a:ext cx="5828541" cy="4120339"/>
        </p:xfrm>
        <a:graphic>
          <a:graphicData uri="http://schemas.openxmlformats.org/drawingml/2006/table">
            <a:tbl>
              <a:tblPr/>
              <a:tblGrid>
                <a:gridCol w="2143903">
                  <a:extLst>
                    <a:ext uri="{9D8B030D-6E8A-4147-A177-3AD203B41FA5}">
                      <a16:colId xmlns:a16="http://schemas.microsoft.com/office/drawing/2014/main" val="2590278487"/>
                    </a:ext>
                  </a:extLst>
                </a:gridCol>
                <a:gridCol w="400018">
                  <a:extLst>
                    <a:ext uri="{9D8B030D-6E8A-4147-A177-3AD203B41FA5}">
                      <a16:colId xmlns:a16="http://schemas.microsoft.com/office/drawing/2014/main" val="1539487191"/>
                    </a:ext>
                  </a:extLst>
                </a:gridCol>
                <a:gridCol w="516813">
                  <a:extLst>
                    <a:ext uri="{9D8B030D-6E8A-4147-A177-3AD203B41FA5}">
                      <a16:colId xmlns:a16="http://schemas.microsoft.com/office/drawing/2014/main" val="1926738978"/>
                    </a:ext>
                  </a:extLst>
                </a:gridCol>
                <a:gridCol w="486198">
                  <a:extLst>
                    <a:ext uri="{9D8B030D-6E8A-4147-A177-3AD203B41FA5}">
                      <a16:colId xmlns:a16="http://schemas.microsoft.com/office/drawing/2014/main" val="1259566685"/>
                    </a:ext>
                  </a:extLst>
                </a:gridCol>
                <a:gridCol w="422731">
                  <a:extLst>
                    <a:ext uri="{9D8B030D-6E8A-4147-A177-3AD203B41FA5}">
                      <a16:colId xmlns:a16="http://schemas.microsoft.com/office/drawing/2014/main" val="1362691125"/>
                    </a:ext>
                  </a:extLst>
                </a:gridCol>
                <a:gridCol w="445168">
                  <a:extLst>
                    <a:ext uri="{9D8B030D-6E8A-4147-A177-3AD203B41FA5}">
                      <a16:colId xmlns:a16="http://schemas.microsoft.com/office/drawing/2014/main" val="351753006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71290046"/>
                    </a:ext>
                  </a:extLst>
                </a:gridCol>
                <a:gridCol w="374377">
                  <a:extLst>
                    <a:ext uri="{9D8B030D-6E8A-4147-A177-3AD203B41FA5}">
                      <a16:colId xmlns:a16="http://schemas.microsoft.com/office/drawing/2014/main" val="3192799003"/>
                    </a:ext>
                  </a:extLst>
                </a:gridCol>
                <a:gridCol w="476481">
                  <a:extLst>
                    <a:ext uri="{9D8B030D-6E8A-4147-A177-3AD203B41FA5}">
                      <a16:colId xmlns:a16="http://schemas.microsoft.com/office/drawing/2014/main" val="2942097858"/>
                    </a:ext>
                  </a:extLst>
                </a:gridCol>
                <a:gridCol w="105652">
                  <a:extLst>
                    <a:ext uri="{9D8B030D-6E8A-4147-A177-3AD203B41FA5}">
                      <a16:colId xmlns:a16="http://schemas.microsoft.com/office/drawing/2014/main" val="3444970416"/>
                    </a:ext>
                  </a:extLst>
                </a:gridCol>
              </a:tblGrid>
              <a:tr h="212707">
                <a:tc gridSpan="10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Workflow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28414"/>
                  </a:ext>
                </a:extLst>
              </a:tr>
              <a:tr h="212707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Years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488372"/>
                  </a:ext>
                </a:extLst>
              </a:tr>
              <a:tr h="24128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1st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GB" sz="1200" b="1" baseline="30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GB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10574"/>
                  </a:ext>
                </a:extLst>
              </a:tr>
              <a:tr h="2464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Segments/Quarters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Q1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Q2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Q3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Q4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Q1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Q2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Q3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Q4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19815"/>
                  </a:ext>
                </a:extLst>
              </a:tr>
              <a:tr h="5296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Project Planning and Data Collection</a:t>
                      </a:r>
                      <a:endParaRPr lang="en-GB" sz="11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852543"/>
                  </a:ext>
                </a:extLst>
              </a:tr>
              <a:tr h="4753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AI Model Development and Training</a:t>
                      </a:r>
                      <a:endParaRPr lang="en-GB" sz="11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79747"/>
                  </a:ext>
                </a:extLst>
              </a:tr>
              <a:tr h="6458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b="1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 Validation, Testing, and </a:t>
                      </a:r>
                      <a:r>
                        <a:rPr lang="en-IN" sz="1200" b="1" kern="15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Tumor</a:t>
                      </a:r>
                      <a:r>
                        <a:rPr lang="en-IN" sz="1200" b="1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Model Generation </a:t>
                      </a:r>
                      <a:endParaRPr lang="en-GB" sz="11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GB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016989"/>
                  </a:ext>
                </a:extLst>
              </a:tr>
              <a:tr h="6458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Hyperthermia Treatment Simulation and </a:t>
                      </a: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Optimization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114754"/>
                  </a:ext>
                </a:extLst>
              </a:tr>
              <a:tr h="481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Experimental testing and Validation</a:t>
                      </a:r>
                      <a:endParaRPr lang="en-GB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1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640584"/>
                  </a:ext>
                </a:extLst>
              </a:tr>
              <a:tr h="4292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 and publications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Noto Sans CJK SC Regular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1725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D30006-1A6F-40AC-B66A-F19029A87A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60297" y="213372"/>
          <a:ext cx="4297204" cy="3176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831">
                  <a:extLst>
                    <a:ext uri="{9D8B030D-6E8A-4147-A177-3AD203B41FA5}">
                      <a16:colId xmlns:a16="http://schemas.microsoft.com/office/drawing/2014/main" val="3835761681"/>
                    </a:ext>
                  </a:extLst>
                </a:gridCol>
                <a:gridCol w="1209184">
                  <a:extLst>
                    <a:ext uri="{9D8B030D-6E8A-4147-A177-3AD203B41FA5}">
                      <a16:colId xmlns:a16="http://schemas.microsoft.com/office/drawing/2014/main" val="1220264883"/>
                    </a:ext>
                  </a:extLst>
                </a:gridCol>
                <a:gridCol w="1508189">
                  <a:extLst>
                    <a:ext uri="{9D8B030D-6E8A-4147-A177-3AD203B41FA5}">
                      <a16:colId xmlns:a16="http://schemas.microsoft.com/office/drawing/2014/main" val="1703108768"/>
                    </a:ext>
                  </a:extLst>
                </a:gridCol>
              </a:tblGrid>
              <a:tr h="60396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anchor="ctr"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Approved Budget</a:t>
                      </a:r>
                    </a:p>
                  </a:txBody>
                  <a:tcPr anchor="ctr"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Consumed till</a:t>
                      </a:r>
                      <a:r>
                        <a:rPr lang="en-IN" sz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  <a:endParaRPr lang="en-IN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3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29038"/>
                  </a:ext>
                </a:extLst>
              </a:tr>
              <a:tr h="423065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 15,12,000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 4,50,000 (Approx.)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475408"/>
                  </a:ext>
                </a:extLst>
              </a:tr>
              <a:tr h="423065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Consumables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 20,000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33269"/>
                  </a:ext>
                </a:extLst>
              </a:tr>
              <a:tr h="423065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707716"/>
                  </a:ext>
                </a:extLst>
              </a:tr>
              <a:tr h="423065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3749323"/>
                  </a:ext>
                </a:extLst>
              </a:tr>
              <a:tr h="423065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Contingency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 20,000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156574"/>
                  </a:ext>
                </a:extLst>
              </a:tr>
              <a:tr h="423065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 15,52,000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 Rs 4,50,000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04234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0C5B04F-A792-4094-A11C-DDA72F864EAB}"/>
              </a:ext>
            </a:extLst>
          </p:cNvPr>
          <p:cNvSpPr/>
          <p:nvPr/>
        </p:nvSpPr>
        <p:spPr>
          <a:xfrm>
            <a:off x="6096000" y="3502338"/>
            <a:ext cx="6096000" cy="34470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cs typeface="Times New Roman" panose="02020603050405020304" pitchFamily="18" charset="0"/>
              </a:rPr>
              <a:t>Research article status:</a:t>
            </a:r>
          </a:p>
          <a:p>
            <a:endParaRPr lang="en-GB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Peer-Reviewed Journal Articles (Under review)</a:t>
            </a:r>
            <a:br>
              <a:rPr lang="en-GB" sz="1400" b="1" dirty="0">
                <a:solidFill>
                  <a:srgbClr val="000000"/>
                </a:solidFill>
                <a:cs typeface="Times New Roman" panose="02020603050405020304" pitchFamily="18" charset="0"/>
              </a:rPr>
            </a:br>
            <a:r>
              <a:rPr lang="en-GB" sz="14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1. </a:t>
            </a:r>
            <a:r>
              <a:rPr lang="en-GB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Nain, Sandeep, Neeraj Kumar, and Pramod Kumar </a:t>
            </a:r>
            <a:r>
              <a:rPr lang="en-GB" sz="1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Avti</a:t>
            </a:r>
            <a:r>
              <a:rPr lang="en-GB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GB" sz="14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“Magnetic hyperthermia and its dependency on nanoparticles, tissues, and other critical parameters: a comparative study” in </a:t>
            </a:r>
            <a:r>
              <a:rPr lang="en-GB" sz="1400" b="0" i="0" dirty="0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  <a:t>Biomedical Physics &amp; Engineering Express.</a:t>
            </a:r>
          </a:p>
          <a:p>
            <a:br>
              <a:rPr lang="en-GB" sz="1400" b="0" i="0" dirty="0">
                <a:solidFill>
                  <a:srgbClr val="1F1F1F"/>
                </a:solidFill>
                <a:effectLst/>
                <a:cs typeface="Times New Roman" panose="02020603050405020304" pitchFamily="18" charset="0"/>
              </a:rPr>
            </a:br>
            <a:r>
              <a:rPr lang="en-GB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Ready for Communication Articles</a:t>
            </a:r>
            <a:br>
              <a:rPr lang="en-GB" sz="1400" b="1" dirty="0">
                <a:solidFill>
                  <a:srgbClr val="000000"/>
                </a:solidFill>
                <a:cs typeface="Times New Roman" panose="02020603050405020304" pitchFamily="18" charset="0"/>
              </a:rPr>
            </a:br>
            <a:r>
              <a:rPr lang="en-GB" sz="1400" b="1" dirty="0">
                <a:solidFill>
                  <a:srgbClr val="000000"/>
                </a:solidFill>
                <a:cs typeface="Times New Roman" panose="02020603050405020304" pitchFamily="18" charset="0"/>
              </a:rPr>
              <a:t>1.</a:t>
            </a:r>
            <a:r>
              <a:rPr lang="en-GB" sz="140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S. Nain</a:t>
            </a:r>
            <a:r>
              <a:rPr lang="en-GB" sz="14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, N. Kumar, and P. K. </a:t>
            </a:r>
            <a:r>
              <a:rPr lang="en-GB" sz="14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Avti</a:t>
            </a:r>
            <a:r>
              <a:rPr lang="en-GB" sz="14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“CFD-based Design and Performance analysis of digital twin for cancer prediction and treatment using magnetic fluid hyperthermia.</a:t>
            </a:r>
            <a:r>
              <a:rPr lang="en-GB" sz="1400" dirty="0">
                <a:cs typeface="Times New Roman" panose="02020603050405020304" pitchFamily="18" charset="0"/>
              </a:rPr>
              <a:t> </a:t>
            </a:r>
          </a:p>
          <a:p>
            <a:r>
              <a:rPr lang="en-GB" sz="1400" dirty="0">
                <a:cs typeface="Times New Roman" panose="02020603050405020304" pitchFamily="18" charset="0"/>
              </a:rPr>
              <a:t>2. </a:t>
            </a:r>
            <a:r>
              <a:rPr lang="en-GB" sz="140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S. Nain</a:t>
            </a:r>
            <a:r>
              <a:rPr lang="en-GB" sz="14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, N. Kumar, J. </a:t>
            </a:r>
            <a:r>
              <a:rPr lang="en-GB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Sachdeva, </a:t>
            </a:r>
            <a:r>
              <a:rPr lang="en-GB" sz="1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Ganeev</a:t>
            </a:r>
            <a:r>
              <a:rPr lang="en-GB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 T, Keshav J, Custom </a:t>
            </a:r>
            <a:r>
              <a:rPr lang="en-GB" sz="1400" dirty="0"/>
              <a:t>HFSSCE Attention model for 3D  breast cancer segmentation and prediction. </a:t>
            </a:r>
          </a:p>
          <a:p>
            <a:br>
              <a:rPr lang="en-GB" sz="1400" dirty="0">
                <a:cs typeface="Times New Roman" panose="02020603050405020304" pitchFamily="18" charset="0"/>
              </a:rPr>
            </a:br>
            <a:endParaRPr lang="en-GB" sz="1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22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638" y="192376"/>
            <a:ext cx="8480578" cy="716880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GB" dirty="0"/>
              <a:t>Contents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638" y="1166018"/>
            <a:ext cx="9228129" cy="4525963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dirty="0"/>
              <a:t>Problem Statement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Related literature review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Gap and objective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Data components, and </a:t>
            </a:r>
            <a:r>
              <a:rPr dirty="0"/>
              <a:t>Model Architecture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 err="1"/>
              <a:t>Novality</a:t>
            </a:r>
            <a:endParaRPr dirty="0"/>
          </a:p>
          <a:p>
            <a:pPr marL="914400" lvl="1" indent="-457200">
              <a:buFont typeface="+mj-lt"/>
              <a:buAutoNum type="arabicPeriod"/>
            </a:pPr>
            <a:r>
              <a:rPr dirty="0"/>
              <a:t>Results</a:t>
            </a:r>
            <a:r>
              <a:rPr lang="en-GB" dirty="0"/>
              <a:t> and metrices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Progress so far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Future direction</a:t>
            </a:r>
          </a:p>
          <a:p>
            <a:pPr marL="914400" lvl="1" indent="-457200">
              <a:buFont typeface="+mj-lt"/>
              <a:buAutoNum type="arabicPeriod"/>
            </a:pPr>
            <a:r>
              <a:rPr dirty="0"/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A7E937-DB65-4A61-B820-A68F25A05CE5}"/>
              </a:ext>
            </a:extLst>
          </p:cNvPr>
          <p:cNvSpPr txBox="1">
            <a:spLocks/>
          </p:cNvSpPr>
          <p:nvPr/>
        </p:nvSpPr>
        <p:spPr>
          <a:xfrm>
            <a:off x="249704" y="165258"/>
            <a:ext cx="6083453" cy="5422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GB" sz="2800" b="1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 and collaborations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2EE7D-5258-4ADA-99EC-5B06423BD1DF}"/>
              </a:ext>
            </a:extLst>
          </p:cNvPr>
          <p:cNvSpPr txBox="1"/>
          <p:nvPr/>
        </p:nvSpPr>
        <p:spPr>
          <a:xfrm>
            <a:off x="268777" y="896204"/>
            <a:ext cx="257216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Mass breast screening</a:t>
            </a:r>
          </a:p>
        </p:txBody>
      </p:sp>
      <p:pic>
        <p:nvPicPr>
          <p:cNvPr id="7" name="Picture 2" descr="Everything You Need To Know About Mammography - Onco Life Hospitals">
            <a:extLst>
              <a:ext uri="{FF2B5EF4-FFF2-40B4-BE49-F238E27FC236}">
                <a16:creationId xmlns:a16="http://schemas.microsoft.com/office/drawing/2014/main" id="{ADA9427C-9863-4A13-A762-FC243DDCC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7" t="2722" r="13605" b="-681"/>
          <a:stretch/>
        </p:blipFill>
        <p:spPr bwMode="auto">
          <a:xfrm>
            <a:off x="249704" y="1380571"/>
            <a:ext cx="2572167" cy="204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A3348B-72B7-4724-B164-7211B7FC97EC}"/>
              </a:ext>
            </a:extLst>
          </p:cNvPr>
          <p:cNvSpPr/>
          <p:nvPr/>
        </p:nvSpPr>
        <p:spPr>
          <a:xfrm>
            <a:off x="193506" y="3448392"/>
            <a:ext cx="26047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cs typeface="Times New Roman" panose="02020603050405020304" pitchFamily="18" charset="0"/>
              </a:rPr>
              <a:t>Fig. </a:t>
            </a:r>
            <a:r>
              <a:rPr lang="en-US" sz="1600" dirty="0">
                <a:cs typeface="Times New Roman" panose="02020603050405020304" pitchFamily="18" charset="0"/>
              </a:rPr>
              <a:t>Breast Screening Program for data collections with Govt. support.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C21EB-EDE4-4EE3-BDDE-763A65CEA075}"/>
              </a:ext>
            </a:extLst>
          </p:cNvPr>
          <p:cNvSpPr txBox="1"/>
          <p:nvPr/>
        </p:nvSpPr>
        <p:spPr>
          <a:xfrm>
            <a:off x="3521687" y="849948"/>
            <a:ext cx="512516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cs typeface="Times New Roman" panose="02020603050405020304" pitchFamily="18" charset="0"/>
              </a:rPr>
              <a:t>AI model for </a:t>
            </a:r>
            <a:r>
              <a:rPr lang="en-GB" b="1" dirty="0" err="1">
                <a:cs typeface="Times New Roman" panose="02020603050405020304" pitchFamily="18" charset="0"/>
              </a:rPr>
              <a:t>tumor</a:t>
            </a:r>
            <a:r>
              <a:rPr lang="en-GB" b="1" dirty="0">
                <a:cs typeface="Times New Roman" panose="02020603050405020304" pitchFamily="18" charset="0"/>
              </a:rPr>
              <a:t> detection and verification along with radiologist/pathologist review</a:t>
            </a:r>
          </a:p>
        </p:txBody>
      </p:sp>
      <p:pic>
        <p:nvPicPr>
          <p:cNvPr id="10" name="Picture 4" descr="NJ women needed for breast cancer screening study">
            <a:extLst>
              <a:ext uri="{FF2B5EF4-FFF2-40B4-BE49-F238E27FC236}">
                <a16:creationId xmlns:a16="http://schemas.microsoft.com/office/drawing/2014/main" id="{ADCFB9F4-D1AA-4137-A13F-F6D2A48B0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" r="12057"/>
          <a:stretch/>
        </p:blipFill>
        <p:spPr bwMode="auto">
          <a:xfrm>
            <a:off x="4081032" y="1574775"/>
            <a:ext cx="4029936" cy="16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BFA9C-044B-46CB-A7F4-02F7EF793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707" y="3285357"/>
            <a:ext cx="3514587" cy="1742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CF73FE-8A4C-42EB-BF36-26FC909D0A05}"/>
              </a:ext>
            </a:extLst>
          </p:cNvPr>
          <p:cNvSpPr txBox="1"/>
          <p:nvPr/>
        </p:nvSpPr>
        <p:spPr>
          <a:xfrm>
            <a:off x="109435" y="5269388"/>
            <a:ext cx="10668000" cy="1477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assist doctors for early diagnosis of any abnormalities from large patient screening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Cancer classification and segmentation estimation for treatment planning for critical patients.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Potential for any </a:t>
            </a:r>
            <a:r>
              <a:rPr lang="en-GB" b="1" dirty="0" err="1"/>
              <a:t>radiogenomics</a:t>
            </a:r>
            <a:r>
              <a:rPr lang="en-GB" dirty="0"/>
              <a:t> studies or histopathology studies with integration of AI models on real-time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build a base for data repository compliance for breast cancer patient.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3E0612-E9B6-4135-86FB-61118A3D35E0}"/>
              </a:ext>
            </a:extLst>
          </p:cNvPr>
          <p:cNvSpPr/>
          <p:nvPr/>
        </p:nvSpPr>
        <p:spPr>
          <a:xfrm>
            <a:off x="109435" y="4733440"/>
            <a:ext cx="2313903" cy="40011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cs typeface="Times New Roman" panose="02020603050405020304" pitchFamily="18" charset="0"/>
              </a:rPr>
              <a:t>Important Remarks:</a:t>
            </a:r>
            <a:endParaRPr lang="en-GB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643B1-05D1-4F23-8B1C-E0C7A40380C1}"/>
              </a:ext>
            </a:extLst>
          </p:cNvPr>
          <p:cNvSpPr txBox="1"/>
          <p:nvPr/>
        </p:nvSpPr>
        <p:spPr>
          <a:xfrm>
            <a:off x="9062640" y="898538"/>
            <a:ext cx="2879656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External Partners: </a:t>
            </a:r>
            <a:r>
              <a:rPr lang="en-GB" dirty="0" err="1"/>
              <a:t>Rajindra</a:t>
            </a:r>
            <a:r>
              <a:rPr lang="en-GB" dirty="0"/>
              <a:t> Hospital, Patiala</a:t>
            </a:r>
            <a:br>
              <a:rPr lang="en-GB" dirty="0"/>
            </a:br>
            <a:r>
              <a:rPr lang="en-GB" dirty="0"/>
              <a:t>and PGI Chandigarh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touch with Incubation and Commercialisation with </a:t>
            </a:r>
            <a:r>
              <a:rPr lang="en-GB" b="1" dirty="0"/>
              <a:t>Thapar Venture Labs </a:t>
            </a:r>
            <a:r>
              <a:rPr lang="en-GB" dirty="0"/>
              <a:t>and</a:t>
            </a:r>
            <a:r>
              <a:rPr lang="en-GB" b="1" dirty="0"/>
              <a:t> Punjab Govt</a:t>
            </a:r>
          </a:p>
        </p:txBody>
      </p:sp>
    </p:spTree>
    <p:extLst>
      <p:ext uri="{BB962C8B-B14F-4D97-AF65-F5344CB8AC3E}">
        <p14:creationId xmlns:p14="http://schemas.microsoft.com/office/powerpoint/2010/main" val="393255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472B-488A-4A3E-AB7A-757929D0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03BD3-4CD1-4E13-9216-05334207E11F}"/>
              </a:ext>
            </a:extLst>
          </p:cNvPr>
          <p:cNvSpPr/>
          <p:nvPr/>
        </p:nvSpPr>
        <p:spPr>
          <a:xfrm>
            <a:off x="734291" y="1568026"/>
            <a:ext cx="107788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Hirsch, L., Huang, Y., Luo, S., Rossi </a:t>
            </a:r>
            <a:r>
              <a:rPr lang="en-GB" dirty="0" err="1"/>
              <a:t>Saccarelli</a:t>
            </a:r>
            <a:r>
              <a:rPr lang="en-GB" dirty="0"/>
              <a:t>, C., Lo </a:t>
            </a:r>
            <a:r>
              <a:rPr lang="en-GB" dirty="0" err="1"/>
              <a:t>Gullo</a:t>
            </a:r>
            <a:r>
              <a:rPr lang="en-GB" dirty="0"/>
              <a:t>, R., </a:t>
            </a:r>
            <a:r>
              <a:rPr lang="en-GB" dirty="0" err="1"/>
              <a:t>Daimiel</a:t>
            </a:r>
            <a:r>
              <a:rPr lang="en-GB" dirty="0"/>
              <a:t> Naranjo, I., ... &amp; Sutton, E. J. (2021). Radiologist-level performance by using deep learning for segmentation of breast cancers on MRI scans. </a:t>
            </a:r>
            <a:r>
              <a:rPr lang="en-GB" i="1" dirty="0"/>
              <a:t>Radiology: Artificial Intelligence</a:t>
            </a:r>
            <a:r>
              <a:rPr lang="en-GB" dirty="0"/>
              <a:t>, </a:t>
            </a:r>
            <a:r>
              <a:rPr lang="en-GB" i="1" dirty="0"/>
              <a:t>4</a:t>
            </a:r>
            <a:r>
              <a:rPr lang="en-GB" dirty="0"/>
              <a:t>(1), e200231.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Li, H., Qin, P., Yuan, X., &amp; Chen, Z. (2025). HCMA-</a:t>
            </a:r>
            <a:r>
              <a:rPr lang="en-GB" dirty="0" err="1"/>
              <a:t>UNet</a:t>
            </a:r>
            <a:r>
              <a:rPr lang="en-GB" dirty="0"/>
              <a:t>: A Hybrid CNN-Mamba </a:t>
            </a:r>
            <a:r>
              <a:rPr lang="en-GB" dirty="0" err="1"/>
              <a:t>UNet</a:t>
            </a:r>
            <a:r>
              <a:rPr lang="en-GB" dirty="0"/>
              <a:t> with Axial Self-Attention for Efficient Breast Cancer Segmentation. </a:t>
            </a:r>
            <a:r>
              <a:rPr lang="en-GB" i="1" dirty="0" err="1"/>
              <a:t>arXiv</a:t>
            </a:r>
            <a:r>
              <a:rPr lang="en-GB" i="1" dirty="0"/>
              <a:t> preprint arXiv:2501.00751</a:t>
            </a:r>
            <a:r>
              <a:rPr lang="en-GB" dirty="0"/>
              <a:t>.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Garrucho</a:t>
            </a:r>
            <a:r>
              <a:rPr lang="en-GB" dirty="0"/>
              <a:t>, L., </a:t>
            </a:r>
            <a:r>
              <a:rPr lang="en-GB" dirty="0" err="1"/>
              <a:t>Kushibar</a:t>
            </a:r>
            <a:r>
              <a:rPr lang="en-GB" dirty="0"/>
              <a:t>, K., </a:t>
            </a:r>
            <a:r>
              <a:rPr lang="en-GB" dirty="0" err="1"/>
              <a:t>Reidel</a:t>
            </a:r>
            <a:r>
              <a:rPr lang="en-GB" dirty="0"/>
              <a:t>, C. A., Joshi, S., </a:t>
            </a:r>
            <a:r>
              <a:rPr lang="en-GB" dirty="0" err="1"/>
              <a:t>Osuala</a:t>
            </a:r>
            <a:r>
              <a:rPr lang="en-GB" dirty="0"/>
              <a:t>, R., </a:t>
            </a:r>
            <a:r>
              <a:rPr lang="en-GB" dirty="0" err="1"/>
              <a:t>Tsirikoglou</a:t>
            </a:r>
            <a:r>
              <a:rPr lang="en-GB" dirty="0"/>
              <a:t>, A., ... &amp; </a:t>
            </a:r>
            <a:r>
              <a:rPr lang="en-GB" dirty="0" err="1"/>
              <a:t>Lekadir</a:t>
            </a:r>
            <a:r>
              <a:rPr lang="en-GB" dirty="0"/>
              <a:t>, K. (2025). A large-scale </a:t>
            </a:r>
            <a:r>
              <a:rPr lang="en-GB" dirty="0" err="1"/>
              <a:t>multicenter</a:t>
            </a:r>
            <a:r>
              <a:rPr lang="en-GB" dirty="0"/>
              <a:t> breast cancer DCE-MRI benchmark dataset with expert segmentations. </a:t>
            </a:r>
            <a:r>
              <a:rPr lang="en-GB" i="1" dirty="0"/>
              <a:t>Scientific data</a:t>
            </a:r>
            <a:r>
              <a:rPr lang="en-GB" dirty="0"/>
              <a:t>, </a:t>
            </a:r>
            <a:r>
              <a:rPr lang="en-GB" i="1" dirty="0"/>
              <a:t>12</a:t>
            </a:r>
            <a:r>
              <a:rPr lang="en-GB" dirty="0"/>
              <a:t>(1), 453.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Star, C. S. P. S., </a:t>
            </a:r>
            <a:r>
              <a:rPr lang="en-GB" dirty="0" err="1"/>
              <a:t>Inbamalar</a:t>
            </a:r>
            <a:r>
              <a:rPr lang="en-GB" dirty="0"/>
              <a:t>, T. M., &amp; Milton, A. (2025). Automatic semantic segmentation of breast cancer in DCE-MRI using DeepLabV3+ with modified ResNet50. </a:t>
            </a:r>
            <a:r>
              <a:rPr lang="en-GB" i="1" dirty="0"/>
              <a:t>Biomedical Signal Processing and Control</a:t>
            </a:r>
            <a:r>
              <a:rPr lang="en-GB" dirty="0"/>
              <a:t>, </a:t>
            </a:r>
            <a:r>
              <a:rPr lang="en-GB" i="1" dirty="0"/>
              <a:t>99</a:t>
            </a:r>
            <a:r>
              <a:rPr lang="en-GB" dirty="0"/>
              <a:t>, 106691.</a:t>
            </a: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47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/>
          <p:nvPr/>
        </p:nvSpPr>
        <p:spPr>
          <a:xfrm>
            <a:off x="1524000" y="866776"/>
            <a:ext cx="9144000" cy="522685"/>
          </a:xfrm>
          <a:prstGeom prst="rect">
            <a:avLst/>
          </a:prstGeom>
          <a:solidFill>
            <a:srgbClr val="81E490">
              <a:alpha val="48235"/>
            </a:srgbClr>
          </a:solidFill>
          <a:ln>
            <a:noFill/>
          </a:ln>
        </p:spPr>
        <p:txBody>
          <a:bodyPr spcFirstLastPara="1" wrap="square" lIns="56288" tIns="28125" rIns="56288" bIns="28125" anchor="t" anchorCtr="0">
            <a:noAutofit/>
          </a:bodyPr>
          <a:lstStyle/>
          <a:p>
            <a:pPr algn="ctr">
              <a:buClr>
                <a:schemeClr val="dk1"/>
              </a:buClr>
              <a:buSzPts val="4200"/>
            </a:pPr>
            <a:endParaRPr sz="315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76" name="Google Shape;276;p13" descr="Thapar admission 2020,Thapar Deemed to be University"/>
          <p:cNvPicPr preferRelativeResize="0"/>
          <p:nvPr/>
        </p:nvPicPr>
        <p:blipFill rotWithShape="1">
          <a:blip r:embed="rId3">
            <a:alphaModFix/>
          </a:blip>
          <a:srcRect l="31554" t="-1823" r="29042" b="53976"/>
          <a:stretch/>
        </p:blipFill>
        <p:spPr>
          <a:xfrm>
            <a:off x="10002441" y="920354"/>
            <a:ext cx="663178" cy="38933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3"/>
          <p:cNvSpPr txBox="1"/>
          <p:nvPr/>
        </p:nvSpPr>
        <p:spPr>
          <a:xfrm>
            <a:off x="1524000" y="4869672"/>
            <a:ext cx="914161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n-I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853566" y="1542575"/>
            <a:ext cx="8185785" cy="42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>
              <a:buClr>
                <a:schemeClr val="dk1"/>
              </a:buClr>
              <a:buSzPts val="2000"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sldNum" idx="12"/>
          </p:nvPr>
        </p:nvSpPr>
        <p:spPr>
          <a:xfrm>
            <a:off x="7981950" y="562451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buClr>
                <a:srgbClr val="767676"/>
              </a:buClr>
              <a:buSzPts val="1200"/>
            </a:pPr>
            <a:fld id="{00000000-1234-1234-1234-123412341234}" type="slidenum">
              <a:rPr lang="en-IN" sz="900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rPr>
              <a:pPr>
                <a:buClr>
                  <a:srgbClr val="767676"/>
                </a:buClr>
                <a:buSzPts val="1200"/>
              </a:pPr>
              <a:t>22</a:t>
            </a:fld>
            <a:endParaRPr sz="900">
              <a:solidFill>
                <a:srgbClr val="76767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1948816" y="1637825"/>
            <a:ext cx="8185785" cy="42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>
              <a:buClr>
                <a:schemeClr val="dk1"/>
              </a:buClr>
              <a:buSzPts val="2000"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2044066" y="1733075"/>
            <a:ext cx="8185785" cy="426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>
              <a:buClr>
                <a:schemeClr val="dk1"/>
              </a:buClr>
              <a:buSzPts val="2000"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2139316" y="1637825"/>
            <a:ext cx="8185785" cy="388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>
              <a:buClr>
                <a:schemeClr val="dk1"/>
              </a:buClr>
              <a:buSzPts val="1600"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4200962" y="2870762"/>
            <a:ext cx="308272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F6C5AB"/>
              </a:buClr>
              <a:buSzPts val="8000"/>
            </a:pPr>
            <a:r>
              <a:rPr lang="en-IN" sz="6000" b="1">
                <a:solidFill>
                  <a:srgbClr val="F6C5AB"/>
                </a:solidFill>
                <a:latin typeface="Calibri"/>
                <a:ea typeface="Calibri"/>
                <a:cs typeface="Calibri"/>
                <a:sym typeface="Calibri"/>
              </a:rPr>
              <a:t>Thanks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698" y="44153"/>
            <a:ext cx="8503793" cy="433051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marL="457200" lvl="1"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6" name="Rounded Rectangle 453">
            <a:extLst>
              <a:ext uri="{FF2B5EF4-FFF2-40B4-BE49-F238E27FC236}">
                <a16:creationId xmlns:a16="http://schemas.microsoft.com/office/drawing/2014/main" id="{F8827CDB-F24E-4B7B-8AF7-F3CEE9F75329}"/>
              </a:ext>
            </a:extLst>
          </p:cNvPr>
          <p:cNvSpPr/>
          <p:nvPr/>
        </p:nvSpPr>
        <p:spPr>
          <a:xfrm rot="5400000">
            <a:off x="5695379" y="-239111"/>
            <a:ext cx="690434" cy="2347748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Breast Cancer - Major Concern</a:t>
            </a:r>
            <a:endParaRPr lang="en-US" sz="2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1FCE3-3163-4349-A317-451CFD19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08" y="2404435"/>
            <a:ext cx="3430393" cy="3413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F010A-7BCE-44DB-AA3F-CDA879C7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14" y="2340288"/>
            <a:ext cx="3844298" cy="35339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CBE47B-35CE-4E06-B7C5-7ECEA86C27CD}"/>
              </a:ext>
            </a:extLst>
          </p:cNvPr>
          <p:cNvCxnSpPr>
            <a:cxnSpLocks/>
          </p:cNvCxnSpPr>
          <p:nvPr/>
        </p:nvCxnSpPr>
        <p:spPr>
          <a:xfrm>
            <a:off x="3262941" y="1993163"/>
            <a:ext cx="0" cy="309037"/>
          </a:xfrm>
          <a:prstGeom prst="straightConnector1">
            <a:avLst/>
          </a:prstGeom>
          <a:noFill/>
          <a:ln w="3492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82906B-EB92-424D-BDD1-BBE9C12D53AE}"/>
              </a:ext>
            </a:extLst>
          </p:cNvPr>
          <p:cNvSpPr/>
          <p:nvPr/>
        </p:nvSpPr>
        <p:spPr>
          <a:xfrm>
            <a:off x="8206641" y="1461980"/>
            <a:ext cx="941161" cy="50719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3866138">
              <a:defRPr/>
            </a:pPr>
            <a:r>
              <a:rPr lang="en-GB" sz="2400" b="1" kern="0" dirty="0">
                <a:solidFill>
                  <a:srgbClr val="00B0F0"/>
                </a:solidFill>
                <a:latin typeface="Calibri"/>
              </a:rPr>
              <a:t>India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00362-4FE1-4203-A075-188F22C0905B}"/>
              </a:ext>
            </a:extLst>
          </p:cNvPr>
          <p:cNvSpPr/>
          <p:nvPr/>
        </p:nvSpPr>
        <p:spPr>
          <a:xfrm>
            <a:off x="2660886" y="1461980"/>
            <a:ext cx="1083903" cy="50717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3866138">
              <a:defRPr/>
            </a:pPr>
            <a:r>
              <a:rPr lang="en-GB" sz="2400" b="1" kern="0" dirty="0">
                <a:solidFill>
                  <a:schemeClr val="accent2"/>
                </a:solidFill>
                <a:latin typeface="Calibri"/>
              </a:rPr>
              <a:t>World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854706-7FEF-46A5-A531-D05F5FF97221}"/>
              </a:ext>
            </a:extLst>
          </p:cNvPr>
          <p:cNvSpPr/>
          <p:nvPr/>
        </p:nvSpPr>
        <p:spPr>
          <a:xfrm rot="5400000">
            <a:off x="5617459" y="-29360"/>
            <a:ext cx="742268" cy="348985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vert="vert270" rtlCol="0" anchor="ctr"/>
          <a:lstStyle/>
          <a:p>
            <a:pPr algn="ctr" defTabSz="3866138">
              <a:defRPr/>
            </a:pPr>
            <a:r>
              <a:rPr lang="en-GB" sz="2800" kern="0" dirty="0">
                <a:solidFill>
                  <a:prstClr val="black"/>
                </a:solidFill>
                <a:latin typeface="Calibri"/>
              </a:rPr>
              <a:t>WHO, </a:t>
            </a:r>
            <a:r>
              <a:rPr lang="en-GB" sz="2000" b="1" kern="0" dirty="0">
                <a:solidFill>
                  <a:prstClr val="black"/>
                </a:solidFill>
                <a:latin typeface="Calibri"/>
              </a:rPr>
              <a:t>Absolute numbers, Incidence, Females, in 2022</a:t>
            </a:r>
            <a:endParaRPr lang="en-GB" sz="2000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BB9412-DD1F-4FEB-BE68-D3AFFB06B712}"/>
              </a:ext>
            </a:extLst>
          </p:cNvPr>
          <p:cNvCxnSpPr>
            <a:cxnSpLocks/>
          </p:cNvCxnSpPr>
          <p:nvPr/>
        </p:nvCxnSpPr>
        <p:spPr>
          <a:xfrm flipH="1">
            <a:off x="4049360" y="6294473"/>
            <a:ext cx="552579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CB2DA6-BEB4-48E8-B059-C23B7FB91F68}"/>
              </a:ext>
            </a:extLst>
          </p:cNvPr>
          <p:cNvCxnSpPr>
            <a:cxnSpLocks/>
          </p:cNvCxnSpPr>
          <p:nvPr/>
        </p:nvCxnSpPr>
        <p:spPr>
          <a:xfrm>
            <a:off x="8689107" y="1999715"/>
            <a:ext cx="0" cy="315184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C19ED9-D3A3-468F-BCB9-658BA48E3CAD}"/>
              </a:ext>
            </a:extLst>
          </p:cNvPr>
          <p:cNvSpPr/>
          <p:nvPr/>
        </p:nvSpPr>
        <p:spPr>
          <a:xfrm rot="5400000">
            <a:off x="5663526" y="5023869"/>
            <a:ext cx="650135" cy="257445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vert="vert270" rtlCol="0" anchor="ctr"/>
          <a:lstStyle/>
          <a:p>
            <a:pPr algn="ctr" defTabSz="3866138">
              <a:defRPr/>
            </a:pPr>
            <a:r>
              <a:rPr lang="en-GB" sz="2400" b="1" kern="0" dirty="0">
                <a:solidFill>
                  <a:prstClr val="black"/>
                </a:solidFill>
                <a:latin typeface="Calibri"/>
              </a:rPr>
              <a:t>Mortalities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BEBEBBA-33B0-40E7-8A77-BD5A0B699688}"/>
              </a:ext>
            </a:extLst>
          </p:cNvPr>
          <p:cNvSpPr/>
          <p:nvPr/>
        </p:nvSpPr>
        <p:spPr>
          <a:xfrm>
            <a:off x="2654882" y="5969341"/>
            <a:ext cx="1305144" cy="62879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3866138">
              <a:defRPr/>
            </a:pPr>
            <a:r>
              <a:rPr lang="en-GB" sz="2400" b="1" kern="0" dirty="0">
                <a:solidFill>
                  <a:schemeClr val="accent2"/>
                </a:solidFill>
                <a:latin typeface="Calibri"/>
              </a:rPr>
              <a:t>15.4%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6D0192-B5D4-4531-B6F1-32867897604F}"/>
              </a:ext>
            </a:extLst>
          </p:cNvPr>
          <p:cNvSpPr/>
          <p:nvPr/>
        </p:nvSpPr>
        <p:spPr>
          <a:xfrm>
            <a:off x="8045153" y="5986027"/>
            <a:ext cx="1165989" cy="61689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3866138">
              <a:defRPr/>
            </a:pPr>
            <a:r>
              <a:rPr lang="en-GB" sz="2400" b="1" kern="0" dirty="0">
                <a:solidFill>
                  <a:srgbClr val="00B0F0"/>
                </a:solidFill>
                <a:latin typeface="Calibri"/>
              </a:rPr>
              <a:t>22%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1137BC-013E-49A7-8A2F-FC60AAC76D3E}"/>
              </a:ext>
            </a:extLst>
          </p:cNvPr>
          <p:cNvCxnSpPr>
            <a:cxnSpLocks/>
          </p:cNvCxnSpPr>
          <p:nvPr/>
        </p:nvCxnSpPr>
        <p:spPr>
          <a:xfrm>
            <a:off x="7733521" y="1715567"/>
            <a:ext cx="484295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870669-9565-4A02-A4E1-FD1016F1812D}"/>
              </a:ext>
            </a:extLst>
          </p:cNvPr>
          <p:cNvCxnSpPr>
            <a:cxnSpLocks/>
          </p:cNvCxnSpPr>
          <p:nvPr/>
        </p:nvCxnSpPr>
        <p:spPr>
          <a:xfrm>
            <a:off x="7474619" y="6307899"/>
            <a:ext cx="484295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5903D2-34E0-47F8-8B6C-80FDB83B76A7}"/>
              </a:ext>
            </a:extLst>
          </p:cNvPr>
          <p:cNvCxnSpPr>
            <a:cxnSpLocks/>
          </p:cNvCxnSpPr>
          <p:nvPr/>
        </p:nvCxnSpPr>
        <p:spPr>
          <a:xfrm flipH="1">
            <a:off x="3719030" y="1744868"/>
            <a:ext cx="496790" cy="0"/>
          </a:xfrm>
          <a:prstGeom prst="straightConnector1">
            <a:avLst/>
          </a:prstGeom>
          <a:noFill/>
          <a:ln w="3492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7C0FAC-9519-4DB4-B820-8B94D727D81E}"/>
              </a:ext>
            </a:extLst>
          </p:cNvPr>
          <p:cNvCxnSpPr>
            <a:cxnSpLocks/>
          </p:cNvCxnSpPr>
          <p:nvPr/>
        </p:nvCxnSpPr>
        <p:spPr>
          <a:xfrm>
            <a:off x="5237682" y="4495800"/>
            <a:ext cx="15018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A51B77-1C97-450F-AE81-780FF7A3B3A8}"/>
              </a:ext>
            </a:extLst>
          </p:cNvPr>
          <p:cNvCxnSpPr>
            <a:cxnSpLocks/>
          </p:cNvCxnSpPr>
          <p:nvPr/>
        </p:nvCxnSpPr>
        <p:spPr>
          <a:xfrm>
            <a:off x="5963192" y="4508501"/>
            <a:ext cx="0" cy="1371941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218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A237-37CE-4DC1-8630-4357A51E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65126"/>
            <a:ext cx="11934824" cy="8255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GB" sz="3200" b="1" dirty="0">
                <a:latin typeface="+mn-lt"/>
              </a:rPr>
              <a:t>Motivation for Patient Specific Breast </a:t>
            </a:r>
            <a:r>
              <a:rPr lang="en-GB" sz="3200" b="1" dirty="0" err="1">
                <a:latin typeface="+mn-lt"/>
              </a:rPr>
              <a:t>Tumor</a:t>
            </a:r>
            <a:r>
              <a:rPr lang="en-GB" sz="3200" b="1" dirty="0">
                <a:latin typeface="+mn-lt"/>
              </a:rPr>
              <a:t>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0BADC-58EA-4522-8C4F-CBBEA063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732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800" dirty="0"/>
              <a:t>The globally high incidence but also substantial mortality is due to the delayed diagnosis and limited access to expert radiological assessment.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Individual patient have a specific unique anatomical structure, </a:t>
            </a:r>
            <a:r>
              <a:rPr lang="en-GB" sz="1800" dirty="0" err="1"/>
              <a:t>tumor</a:t>
            </a:r>
            <a:r>
              <a:rPr lang="en-GB" sz="1800" dirty="0"/>
              <a:t> morphology, tissue density etc. These factors directly influence diagnosis, treatment planning, and outcome prediction.</a:t>
            </a:r>
          </a:p>
          <a:p>
            <a:pPr>
              <a:lnSpc>
                <a:spcPct val="120000"/>
              </a:lnSpc>
            </a:pPr>
            <a:r>
              <a:rPr lang="en-GB" sz="1800" dirty="0"/>
              <a:t>Accurate patient-specific </a:t>
            </a:r>
            <a:r>
              <a:rPr lang="en-GB" sz="1800" dirty="0" err="1"/>
              <a:t>tumor</a:t>
            </a:r>
            <a:r>
              <a:rPr lang="en-GB" sz="1800" dirty="0"/>
              <a:t> segmentation from breast MRI is therefore a critical enabling step for</a:t>
            </a:r>
            <a:br>
              <a:rPr lang="en-GB" sz="1800" dirty="0"/>
            </a:br>
            <a:r>
              <a:rPr lang="en-GB" sz="1800" dirty="0"/>
              <a:t>• Early and reliable detection with clear boundary delineation</a:t>
            </a:r>
            <a:br>
              <a:rPr lang="en-GB" sz="1800" dirty="0"/>
            </a:br>
            <a:r>
              <a:rPr lang="en-GB" sz="1800" dirty="0"/>
              <a:t>• Reduction of inter-observer variability, and Support for radiologists under increasing workload.</a:t>
            </a:r>
          </a:p>
          <a:p>
            <a:pPr>
              <a:lnSpc>
                <a:spcPct val="120000"/>
              </a:lnSpc>
            </a:pPr>
            <a:r>
              <a:rPr lang="en-GB" sz="1800" dirty="0">
                <a:cs typeface="Times New Roman" panose="02020603050405020304" pitchFamily="18" charset="0"/>
              </a:rPr>
              <a:t>The execution is based </a:t>
            </a:r>
            <a:r>
              <a:rPr lang="en-GB" sz="1800" b="1" dirty="0">
                <a:cs typeface="Times New Roman" panose="02020603050405020304" pitchFamily="18" charset="0"/>
              </a:rPr>
              <a:t>patient-specific physical model</a:t>
            </a:r>
            <a:r>
              <a:rPr lang="en-GB" sz="1800" dirty="0">
                <a:cs typeface="Times New Roman" panose="02020603050405020304" pitchFamily="18" charset="0"/>
              </a:rPr>
              <a:t> that integrates real-time data, AI, and simulations to optimize </a:t>
            </a:r>
            <a:r>
              <a:rPr lang="en-GB" sz="1800" b="1" dirty="0">
                <a:cs typeface="Times New Roman" panose="02020603050405020304" pitchFamily="18" charset="0"/>
              </a:rPr>
              <a:t>hyperthermia-based breast cancer treatment as a digital twin.</a:t>
            </a:r>
            <a:endParaRPr lang="en-GB" sz="1800" dirty="0"/>
          </a:p>
          <a:p>
            <a:pPr>
              <a:lnSpc>
                <a:spcPct val="120000"/>
              </a:lnSpc>
            </a:pPr>
            <a:r>
              <a:rPr lang="en-GB" sz="1800" dirty="0"/>
              <a:t>So, the development of automated and learning based approaches that can generalise across scanners, institutions, and patient populations is our target.</a:t>
            </a:r>
          </a:p>
        </p:txBody>
      </p:sp>
    </p:spTree>
    <p:extLst>
      <p:ext uri="{BB962C8B-B14F-4D97-AF65-F5344CB8AC3E}">
        <p14:creationId xmlns:p14="http://schemas.microsoft.com/office/powerpoint/2010/main" val="143480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5304-77F8-498B-8489-D763F5AE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7" y="71718"/>
            <a:ext cx="2400097" cy="466164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GB" sz="3600" b="1" dirty="0">
                <a:latin typeface="+mn-lt"/>
              </a:rPr>
              <a:t>Literature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B74B47-D09D-4F85-8EB8-84F8FEBD58C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54845" y="654078"/>
          <a:ext cx="11720946" cy="4378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688">
                  <a:extLst>
                    <a:ext uri="{9D8B030D-6E8A-4147-A177-3AD203B41FA5}">
                      <a16:colId xmlns:a16="http://schemas.microsoft.com/office/drawing/2014/main" val="2792216856"/>
                    </a:ext>
                  </a:extLst>
                </a:gridCol>
                <a:gridCol w="2679294">
                  <a:extLst>
                    <a:ext uri="{9D8B030D-6E8A-4147-A177-3AD203B41FA5}">
                      <a16:colId xmlns:a16="http://schemas.microsoft.com/office/drawing/2014/main" val="1757882919"/>
                    </a:ext>
                  </a:extLst>
                </a:gridCol>
                <a:gridCol w="1953491">
                  <a:extLst>
                    <a:ext uri="{9D8B030D-6E8A-4147-A177-3AD203B41FA5}">
                      <a16:colId xmlns:a16="http://schemas.microsoft.com/office/drawing/2014/main" val="3761402187"/>
                    </a:ext>
                  </a:extLst>
                </a:gridCol>
                <a:gridCol w="1795182">
                  <a:extLst>
                    <a:ext uri="{9D8B030D-6E8A-4147-A177-3AD203B41FA5}">
                      <a16:colId xmlns:a16="http://schemas.microsoft.com/office/drawing/2014/main" val="960760923"/>
                    </a:ext>
                  </a:extLst>
                </a:gridCol>
                <a:gridCol w="2111800">
                  <a:extLst>
                    <a:ext uri="{9D8B030D-6E8A-4147-A177-3AD203B41FA5}">
                      <a16:colId xmlns:a16="http://schemas.microsoft.com/office/drawing/2014/main" val="2079811684"/>
                    </a:ext>
                  </a:extLst>
                </a:gridCol>
                <a:gridCol w="1953491">
                  <a:extLst>
                    <a:ext uri="{9D8B030D-6E8A-4147-A177-3AD203B41FA5}">
                      <a16:colId xmlns:a16="http://schemas.microsoft.com/office/drawing/2014/main" val="1861668672"/>
                    </a:ext>
                  </a:extLst>
                </a:gridCol>
              </a:tblGrid>
              <a:tr h="317831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GB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Author(s), Year</a:t>
                      </a:r>
                      <a:endParaRPr lang="en-GB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Dataset / Materials</a:t>
                      </a:r>
                      <a:endParaRPr lang="en-GB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Methods / Model Used</a:t>
                      </a:r>
                      <a:endParaRPr lang="en-GB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 Findings</a:t>
                      </a:r>
                      <a:endParaRPr lang="en-GB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endParaRPr lang="en-GB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725144"/>
                  </a:ext>
                </a:extLst>
              </a:tr>
              <a:tr h="427084">
                <a:tc>
                  <a:txBody>
                    <a:bodyPr/>
                    <a:lstStyle/>
                    <a:p>
                      <a:r>
                        <a:rPr lang="en-GB" sz="1400">
                          <a:latin typeface="+mn-lt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Lukas Hirsch et al.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large MRI dataset: 64,063 scans from 14,475 patients (2,555 cancers + 60,108 benign)</a:t>
                      </a: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3D U-Net with intensity normalization &amp; harmonization</a:t>
                      </a: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segmented breast cancers with performance comparable to radiologists, and reduces human workload</a:t>
                      </a: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test set, median Dice = 0.77 (IQR 0.26) </a:t>
                      </a: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34256"/>
                  </a:ext>
                </a:extLst>
              </a:tr>
              <a:tr h="898263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Haoxuan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</a:t>
                      </a:r>
                      <a:r>
                        <a:rPr lang="en-GB" sz="1400" dirty="0">
                          <a:latin typeface="+mn-lt"/>
                        </a:rPr>
                        <a:t>  et al. [2]</a:t>
                      </a:r>
                      <a:br>
                        <a:rPr lang="en-GB" sz="1400" dirty="0">
                          <a:latin typeface="+mn-lt"/>
                        </a:rPr>
                      </a:b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Yunnan hospital, and MAMA MIA: 100, and 1506 patients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Hybrid CNN-Mamba</a:t>
                      </a:r>
                      <a:r>
                        <a:rPr lang="en-GB" sz="1400" dirty="0">
                          <a:latin typeface="+mn-lt"/>
                        </a:rPr>
                        <a:t> Attention (HCMA)</a:t>
                      </a:r>
                      <a:br>
                        <a:rPr lang="en-GB" sz="1400" dirty="0">
                          <a:latin typeface="+mn-lt"/>
                        </a:rPr>
                      </a:b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latin typeface="+mn-lt"/>
                        </a:rPr>
                        <a:t>Resonable</a:t>
                      </a:r>
                      <a:r>
                        <a:rPr lang="en-GB" sz="1400" dirty="0">
                          <a:latin typeface="+mn-lt"/>
                        </a:rPr>
                        <a:t> generalisation over three 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Dice over Yunnan= 78%, </a:t>
                      </a:r>
                    </a:p>
                    <a:p>
                      <a:r>
                        <a:rPr lang="en-GB" sz="1400" dirty="0">
                          <a:latin typeface="+mn-lt"/>
                        </a:rPr>
                        <a:t>And over MAMA Mia=76.1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97235"/>
                  </a:ext>
                </a:extLst>
              </a:tr>
              <a:tr h="815789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Lidia </a:t>
                      </a: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Garrucho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 al. [3]</a:t>
                      </a:r>
                      <a:br>
                        <a:rPr lang="en-GB" sz="1400" dirty="0">
                          <a:latin typeface="+mn-lt"/>
                        </a:rPr>
                      </a:b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Created data set with 16 BC experts@ MAMA MIA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nnU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-Net model </a:t>
                      </a:r>
                      <a:br>
                        <a:rPr lang="en-GB" sz="1400" b="0" dirty="0">
                          <a:latin typeface="+mn-lt"/>
                        </a:rPr>
                      </a:br>
                      <a:endParaRPr lang="en-GB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Quality data set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5 fold cross validation Dice=76.20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393086"/>
                  </a:ext>
                </a:extLst>
              </a:tr>
              <a:tr h="950624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+mn-lt"/>
                        </a:rPr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 Sahaya Pushpa Sarmila Star</a:t>
                      </a:r>
                      <a:r>
                        <a:rPr lang="fi-FI" sz="1400" dirty="0">
                          <a:latin typeface="+mn-lt"/>
                        </a:rPr>
                        <a:t>  et al. [4]</a:t>
                      </a:r>
                      <a:br>
                        <a:rPr lang="fi-FI" sz="1400" dirty="0">
                          <a:latin typeface="+mn-lt"/>
                        </a:rPr>
                      </a:b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QIN Breast DCE-MRI dataset</a:t>
                      </a:r>
                      <a:r>
                        <a:rPr lang="en-GB" sz="1400" dirty="0">
                          <a:latin typeface="+mn-lt"/>
                        </a:rPr>
                        <a:t> : 233</a:t>
                      </a:r>
                      <a:br>
                        <a:rPr lang="en-GB" sz="1400" dirty="0">
                          <a:latin typeface="+mn-lt"/>
                        </a:rPr>
                      </a:b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DeepLabV3+ with PLA-RN50</a:t>
                      </a:r>
                      <a:r>
                        <a:rPr lang="en-GB" sz="1400" dirty="0">
                          <a:latin typeface="+mn-lt"/>
                        </a:rPr>
                        <a:t> @2D model</a:t>
                      </a:r>
                      <a:br>
                        <a:rPr lang="en-GB" sz="1400" dirty="0">
                          <a:latin typeface="+mn-lt"/>
                        </a:rPr>
                      </a:b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greater accuracy</a:t>
                      </a:r>
                      <a:b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better generalization capabilities, traditional segmentation techniques</a:t>
                      </a:r>
                      <a:r>
                        <a:rPr lang="en-GB" sz="1400" dirty="0"/>
                        <a:t> </a:t>
                      </a:r>
                      <a:br>
                        <a:rPr lang="en-GB" sz="1600" dirty="0"/>
                      </a:br>
                      <a:endParaRPr lang="en-GB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+mn-lt"/>
                        </a:rPr>
                        <a:t>Dice: 92%, Acc:99.94, Precisio:95.56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3044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15AC89-AC4A-4B58-99E8-8FC9297111B0}"/>
              </a:ext>
            </a:extLst>
          </p:cNvPr>
          <p:cNvSpPr/>
          <p:nvPr/>
        </p:nvSpPr>
        <p:spPr>
          <a:xfrm>
            <a:off x="235527" y="5793551"/>
            <a:ext cx="11871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Existing approaches demonstrate strong segmentation performance, but lack robust cross-data-set generalisation, and targeted </a:t>
            </a:r>
            <a:r>
              <a:rPr lang="en-GB" dirty="0" err="1"/>
              <a:t>tumor</a:t>
            </a:r>
            <a:r>
              <a:rPr lang="en-GB" dirty="0"/>
              <a:t>-focused attention within a flexible 3D architecture.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D7B9F0-5B5A-4263-B465-790C7F6EAB52}"/>
              </a:ext>
            </a:extLst>
          </p:cNvPr>
          <p:cNvSpPr/>
          <p:nvPr/>
        </p:nvSpPr>
        <p:spPr>
          <a:xfrm>
            <a:off x="235527" y="5213181"/>
            <a:ext cx="6126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GB" sz="2000" b="1" dirty="0"/>
              <a:t>Gap</a:t>
            </a:r>
          </a:p>
        </p:txBody>
      </p:sp>
    </p:spTree>
    <p:extLst>
      <p:ext uri="{BB962C8B-B14F-4D97-AF65-F5344CB8AC3E}">
        <p14:creationId xmlns:p14="http://schemas.microsoft.com/office/powerpoint/2010/main" val="276881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298" y="3263152"/>
            <a:ext cx="4884868" cy="466397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GB" sz="3600" b="1" dirty="0">
                <a:latin typeface="+mn-lt"/>
              </a:rPr>
              <a:t>Model Architecture</a:t>
            </a:r>
            <a:endParaRPr sz="36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7B4BB-6256-488A-ACAE-F253965B045B}"/>
              </a:ext>
            </a:extLst>
          </p:cNvPr>
          <p:cNvSpPr txBox="1"/>
          <p:nvPr/>
        </p:nvSpPr>
        <p:spPr>
          <a:xfrm>
            <a:off x="353698" y="3729550"/>
            <a:ext cx="6316043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Deep learning frameworks (</a:t>
            </a:r>
            <a:r>
              <a:rPr lang="en-GB" sz="1600" dirty="0" err="1"/>
              <a:t>PyTorch</a:t>
            </a:r>
            <a:r>
              <a:rPr lang="en-GB" sz="1600" dirty="0"/>
              <a:t>, MONAI).</a:t>
            </a:r>
          </a:p>
          <a:p>
            <a:pPr marL="3556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3D Flexible U-Net</a:t>
            </a:r>
          </a:p>
          <a:p>
            <a:pPr marL="3556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Backbone: 3D ResNet-50 encoder.</a:t>
            </a:r>
          </a:p>
          <a:p>
            <a:pPr marL="3556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Decoder: </a:t>
            </a:r>
            <a:r>
              <a:rPr lang="en-GB" sz="1600" dirty="0" err="1"/>
              <a:t>UNet</a:t>
            </a:r>
            <a:r>
              <a:rPr lang="en-GB" sz="1600" dirty="0"/>
              <a:t>-style with transposed convolutions.</a:t>
            </a:r>
          </a:p>
          <a:p>
            <a:pPr marL="3556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Skip connections between encoder and decoder.</a:t>
            </a:r>
          </a:p>
          <a:p>
            <a:pPr marL="35560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70C0"/>
                </a:solidFill>
              </a:rPr>
              <a:t>Custom </a:t>
            </a:r>
            <a:r>
              <a:rPr lang="en-GB" sz="1600" dirty="0" err="1">
                <a:solidFill>
                  <a:srgbClr val="0070C0"/>
                </a:solidFill>
              </a:rPr>
              <a:t>scSE</a:t>
            </a:r>
            <a:r>
              <a:rPr lang="en-GB" sz="1600" dirty="0">
                <a:solidFill>
                  <a:srgbClr val="0070C0"/>
                </a:solidFill>
              </a:rPr>
              <a:t> attention applied to </a:t>
            </a:r>
            <a:r>
              <a:rPr lang="en-GB" sz="1600" dirty="0"/>
              <a:t>decoder outputs for focus on </a:t>
            </a:r>
            <a:r>
              <a:rPr lang="en-GB" sz="1600" dirty="0" err="1"/>
              <a:t>tumor</a:t>
            </a:r>
            <a:r>
              <a:rPr lang="en-GB" sz="1600" dirty="0"/>
              <a:t> regions.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CD63B-2B2B-4A9C-96D8-59CDFC4C1C4C}"/>
              </a:ext>
            </a:extLst>
          </p:cNvPr>
          <p:cNvSpPr/>
          <p:nvPr/>
        </p:nvSpPr>
        <p:spPr>
          <a:xfrm>
            <a:off x="7345469" y="6030850"/>
            <a:ext cx="4492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Hybrid flexible custom SSCE Attention model</a:t>
            </a:r>
            <a:r>
              <a:rPr lang="en-GB" dirty="0"/>
              <a:t> 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4FE3A5B-028A-41AF-A77F-0C96C556AC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16" y="981801"/>
            <a:ext cx="5231314" cy="49212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CA1AA8-EA00-43FD-9DC8-D655B163F887}"/>
              </a:ext>
            </a:extLst>
          </p:cNvPr>
          <p:cNvSpPr txBox="1">
            <a:spLocks/>
          </p:cNvSpPr>
          <p:nvPr/>
        </p:nvSpPr>
        <p:spPr>
          <a:xfrm>
            <a:off x="201298" y="676208"/>
            <a:ext cx="4576374" cy="4616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latin typeface="+mn-lt"/>
              </a:rPr>
              <a:t>Data Components</a:t>
            </a:r>
            <a:endParaRPr lang="en-GB" sz="28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AC497-D543-4F93-8003-93A2116B58F4}"/>
              </a:ext>
            </a:extLst>
          </p:cNvPr>
          <p:cNvSpPr/>
          <p:nvPr/>
        </p:nvSpPr>
        <p:spPr>
          <a:xfrm>
            <a:off x="201298" y="89259"/>
            <a:ext cx="1153780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b="1" dirty="0"/>
              <a:t>Objective:</a:t>
            </a:r>
            <a:r>
              <a:rPr lang="en-GB" sz="2400" dirty="0"/>
              <a:t> Breast Cancer Segmentation and Prediction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B6F118-241E-454D-BF6C-78046F329E8E}"/>
              </a:ext>
            </a:extLst>
          </p:cNvPr>
          <p:cNvSpPr txBox="1">
            <a:spLocks/>
          </p:cNvSpPr>
          <p:nvPr/>
        </p:nvSpPr>
        <p:spPr>
          <a:xfrm>
            <a:off x="201505" y="1237103"/>
            <a:ext cx="5768695" cy="1806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GB" sz="1600" b="1" dirty="0"/>
              <a:t>Yunnan Cancer Hospital (100 Patients)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GB" sz="1600" b="1" dirty="0"/>
              <a:t>MAMA-MIA dataset (1506 Patients)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DCE-MRI volumes of breast tissue.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Multi-phase contrast images for </a:t>
            </a:r>
            <a:r>
              <a:rPr lang="en-GB" sz="1600" dirty="0" err="1"/>
              <a:t>tumor</a:t>
            </a:r>
            <a:r>
              <a:rPr lang="en-GB" sz="1600" dirty="0"/>
              <a:t> dynamics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Voxel-wise ground truth annotations for </a:t>
            </a:r>
            <a:r>
              <a:rPr lang="en-GB" sz="1600" dirty="0" err="1"/>
              <a:t>tumors</a:t>
            </a:r>
            <a:endParaRPr lang="en-GB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sz="1600" dirty="0"/>
          </a:p>
          <a:p>
            <a:pPr marL="457200" lvl="1" indent="0">
              <a:buNone/>
            </a:pPr>
            <a:endParaRPr lang="en-GB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7E320B-9AAE-45C6-B4D3-031E8B6FF381}"/>
              </a:ext>
            </a:extLst>
          </p:cNvPr>
          <p:cNvSpPr/>
          <p:nvPr/>
        </p:nvSpPr>
        <p:spPr>
          <a:xfrm>
            <a:off x="169103" y="253075"/>
            <a:ext cx="317182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b="1" dirty="0"/>
              <a:t>Data &amp; Pre-processing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4139DC-8A5F-482A-AD6B-F6999271F2CC}"/>
              </a:ext>
            </a:extLst>
          </p:cNvPr>
          <p:cNvSpPr/>
          <p:nvPr/>
        </p:nvSpPr>
        <p:spPr>
          <a:xfrm>
            <a:off x="121890" y="806801"/>
            <a:ext cx="3667125" cy="596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 Multi modality medical images.</a:t>
            </a:r>
            <a:endParaRPr lang="en-GB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Spatial standardization, and normalization :</a:t>
            </a:r>
            <a:r>
              <a:rPr lang="en-GB" sz="1600" dirty="0"/>
              <a:t> resampled to isotropic 1 mm resolution and reoriented including random flips, rotations, affine transformations, noise injection, smoothing, and contrast variation.</a:t>
            </a:r>
          </a:p>
          <a:p>
            <a:pPr indent="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Patch based sampling: </a:t>
            </a:r>
            <a:r>
              <a:rPr lang="en-GB" sz="1600" dirty="0"/>
              <a:t>Balanced positive and negative patches are randomly sampled around </a:t>
            </a:r>
            <a:r>
              <a:rPr lang="en-GB" sz="1600" dirty="0" err="1"/>
              <a:t>labeled</a:t>
            </a:r>
            <a:r>
              <a:rPr lang="en-GB" sz="1600" dirty="0"/>
              <a:t> regions.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Data augmentation</a:t>
            </a:r>
            <a:br>
              <a:rPr lang="en-GB" sz="1600" dirty="0"/>
            </a:br>
            <a:r>
              <a:rPr lang="en-GB" sz="1600" dirty="0"/>
              <a:t>Robust spatial and intensity augmentations are applied, including random flips, rotations, affine transformations, noise injection, smoothing, and contrast variation.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CCD609-FC81-4497-BA2F-80A81D77C1FF}"/>
              </a:ext>
            </a:extLst>
          </p:cNvPr>
          <p:cNvSpPr/>
          <p:nvPr/>
        </p:nvSpPr>
        <p:spPr>
          <a:xfrm>
            <a:off x="4719985" y="1176132"/>
            <a:ext cx="4202461" cy="5224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dirty="0"/>
              <a:t>Hybrid optimization objective</a:t>
            </a:r>
            <a:br>
              <a:rPr lang="en-GB" sz="1600" dirty="0"/>
            </a:br>
            <a:r>
              <a:rPr lang="en-GB" sz="1600" dirty="0"/>
              <a:t>A composite loss combining </a:t>
            </a:r>
            <a:r>
              <a:rPr lang="en-GB" sz="1600" b="1" dirty="0"/>
              <a:t>Dice Cross Entropy loss</a:t>
            </a:r>
            <a:r>
              <a:rPr lang="en-GB" sz="1600" dirty="0"/>
              <a:t> and </a:t>
            </a:r>
            <a:r>
              <a:rPr lang="en-GB" sz="1600" b="1" dirty="0"/>
              <a:t>Focal Tversky loss</a:t>
            </a:r>
            <a:r>
              <a:rPr lang="en-GB" sz="1600" dirty="0"/>
              <a:t> is used to balance region overlap accuracy and voxel level classification in a weighted configuration.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Dice Cross Entropy component</a:t>
            </a:r>
            <a:br>
              <a:rPr lang="en-GB" sz="1600" dirty="0"/>
            </a:br>
            <a:r>
              <a:rPr lang="en-GB" sz="1600" dirty="0"/>
              <a:t>Encourages stable convergence by jointly optimizing volumetric overlap which is effective for medical segmentation.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Focal Tversky component</a:t>
            </a:r>
            <a:br>
              <a:rPr lang="en-GB" sz="1600" dirty="0"/>
            </a:br>
            <a:r>
              <a:rPr lang="en-GB" sz="1600" dirty="0"/>
              <a:t>it addresses class imbalance by penalizing false negatives more than false positives, while the focal term emphasizes harder to segment regions.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7BA3CD-4A36-4987-BD6E-7C4253B27958}"/>
              </a:ext>
            </a:extLst>
          </p:cNvPr>
          <p:cNvSpPr/>
          <p:nvPr/>
        </p:nvSpPr>
        <p:spPr>
          <a:xfrm>
            <a:off x="4587395" y="49316"/>
            <a:ext cx="401955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Loss Function: </a:t>
            </a:r>
            <a:r>
              <a:rPr lang="en-GB" sz="2400" b="1" dirty="0" err="1"/>
              <a:t>DiceCE</a:t>
            </a:r>
            <a:r>
              <a:rPr lang="en-GB" sz="2400" b="1" dirty="0"/>
              <a:t> and Focal Tversky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D1D05D9-AC4F-49C7-B27D-7D917C7F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3417" y="551038"/>
            <a:ext cx="1358433" cy="5715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l"/>
            <a:r>
              <a:rPr sz="2400" b="1" dirty="0">
                <a:latin typeface="+mn-lt"/>
              </a:rPr>
              <a:t>Training Setup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B8FCF7-BD4D-40D7-9844-6FBA123CD1F8}"/>
              </a:ext>
            </a:extLst>
          </p:cNvPr>
          <p:cNvSpPr/>
          <p:nvPr/>
        </p:nvSpPr>
        <p:spPr>
          <a:xfrm>
            <a:off x="9036746" y="1350566"/>
            <a:ext cx="2779776" cy="190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Optimizer: </a:t>
            </a:r>
            <a:r>
              <a:rPr lang="en-GB" sz="1600" dirty="0" err="1"/>
              <a:t>AdamW</a:t>
            </a:r>
            <a:r>
              <a:rPr lang="en-GB" sz="1600" dirty="0"/>
              <a:t> (</a:t>
            </a:r>
            <a:r>
              <a:rPr lang="en-GB" sz="1600" dirty="0" err="1"/>
              <a:t>lr</a:t>
            </a:r>
            <a:r>
              <a:rPr lang="en-GB" sz="1600" dirty="0"/>
              <a:t>=1e-4, </a:t>
            </a:r>
            <a:r>
              <a:rPr lang="en-GB" sz="1600" dirty="0" err="1"/>
              <a:t>wd</a:t>
            </a:r>
            <a:r>
              <a:rPr lang="en-GB" sz="1600" dirty="0"/>
              <a:t>=1e-5).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Batch Size: 2–4 (fits 70GB GPU).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Epochs: 500.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2956-C12E-4245-BEA2-384C4BD5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270" y="276666"/>
            <a:ext cx="6167980" cy="884941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GB" sz="4000" b="1" dirty="0">
                <a:latin typeface="+mn-lt"/>
              </a:rPr>
              <a:t>Novelty of the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3DED0-D0B6-4AE6-8C90-C77DBACF7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138" y="1447036"/>
            <a:ext cx="6344012" cy="4351338"/>
          </a:xfrm>
        </p:spPr>
        <p:txBody>
          <a:bodyPr>
            <a:normAutofit/>
          </a:bodyPr>
          <a:lstStyle/>
          <a:p>
            <a:r>
              <a:rPr lang="en-GB" sz="1800" dirty="0"/>
              <a:t>Light weight</a:t>
            </a:r>
          </a:p>
          <a:p>
            <a:r>
              <a:rPr lang="en-GB" sz="1800" dirty="0"/>
              <a:t>Deployable</a:t>
            </a:r>
          </a:p>
          <a:p>
            <a:r>
              <a:rPr lang="en-GB" sz="1800" dirty="0"/>
              <a:t>Attention head is modular, compatible to other frameworks</a:t>
            </a:r>
          </a:p>
          <a:p>
            <a:r>
              <a:rPr lang="en-GB" sz="1800" dirty="0" err="1"/>
              <a:t>Piplines</a:t>
            </a:r>
            <a:r>
              <a:rPr lang="en-GB" sz="1800" dirty="0"/>
              <a:t> are simple and logical.</a:t>
            </a:r>
          </a:p>
          <a:p>
            <a:r>
              <a:rPr lang="en-GB" sz="1800" dirty="0"/>
              <a:t>Generalisability.</a:t>
            </a:r>
          </a:p>
          <a:p>
            <a:r>
              <a:rPr lang="en-GB" sz="1800" dirty="0"/>
              <a:t> Modular pre-processing pipeline </a:t>
            </a:r>
          </a:p>
        </p:txBody>
      </p:sp>
    </p:spTree>
    <p:extLst>
      <p:ext uri="{BB962C8B-B14F-4D97-AF65-F5344CB8AC3E}">
        <p14:creationId xmlns:p14="http://schemas.microsoft.com/office/powerpoint/2010/main" val="316622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32881" y="64581"/>
            <a:ext cx="4726238" cy="604030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sz="3200" b="1" dirty="0">
                <a:latin typeface="+mn-lt"/>
              </a:rPr>
              <a:t>Results &amp;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575"/>
            <a:ext cx="0" cy="0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marL="0" indent="0">
              <a:buNone/>
            </a:pPr>
            <a:endParaRPr b="1" dirty="0"/>
          </a:p>
          <a:p>
            <a:pPr marL="457200" lvl="1" indent="0">
              <a:buNone/>
            </a:pPr>
            <a:r>
              <a:rPr lang="en-GB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452FF-B958-4E31-A5D4-0F5F99C67652}"/>
              </a:ext>
            </a:extLst>
          </p:cNvPr>
          <p:cNvSpPr txBox="1"/>
          <p:nvPr/>
        </p:nvSpPr>
        <p:spPr>
          <a:xfrm>
            <a:off x="215443" y="1567106"/>
            <a:ext cx="46346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7675" lvl="1" indent="-257175">
              <a:buFont typeface="Arial" panose="020B0604020202020204" pitchFamily="34" charset="0"/>
              <a:buChar char="•"/>
            </a:pPr>
            <a:r>
              <a:rPr lang="en-GB" dirty="0"/>
              <a:t>Validation Mean Dice: 86.44 </a:t>
            </a:r>
          </a:p>
          <a:p>
            <a:pPr marL="447675" lvl="1" indent="-257175">
              <a:buFont typeface="Arial" panose="020B0604020202020204" pitchFamily="34" charset="0"/>
              <a:buChar char="•"/>
            </a:pPr>
            <a:r>
              <a:rPr lang="en-GB" dirty="0"/>
              <a:t>Training loss: smooth convergence.</a:t>
            </a:r>
          </a:p>
          <a:p>
            <a:pPr marL="447675" lvl="1" indent="-257175">
              <a:buFont typeface="Arial" panose="020B0604020202020204" pitchFamily="34" charset="0"/>
              <a:buChar char="•"/>
            </a:pPr>
            <a:r>
              <a:rPr lang="en-GB" dirty="0"/>
              <a:t>Best model saved at epoch with max Dice.</a:t>
            </a:r>
          </a:p>
          <a:p>
            <a:pPr marL="447675" lvl="1" indent="-257175">
              <a:buFont typeface="Arial" panose="020B0604020202020204" pitchFamily="34" charset="0"/>
              <a:buChar char="•"/>
            </a:pPr>
            <a:r>
              <a:rPr lang="en-GB" dirty="0"/>
              <a:t>Goal: push Dice &gt; 0.85 on generalization.</a:t>
            </a:r>
          </a:p>
          <a:p>
            <a:pPr marL="447675" indent="-257175"/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0CEC4-1A11-4BCC-A8ED-25838A499582}"/>
              </a:ext>
            </a:extLst>
          </p:cNvPr>
          <p:cNvSpPr/>
          <p:nvPr/>
        </p:nvSpPr>
        <p:spPr>
          <a:xfrm>
            <a:off x="2829144" y="6257721"/>
            <a:ext cx="5831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Fig. </a:t>
            </a:r>
            <a:r>
              <a:rPr lang="en-GB" dirty="0"/>
              <a:t>Training loss (red) and validation Dice Score over epochs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9220C-52A2-4E00-A6D5-410BB4550B8B}"/>
              </a:ext>
            </a:extLst>
          </p:cNvPr>
          <p:cNvSpPr txBox="1"/>
          <p:nvPr/>
        </p:nvSpPr>
        <p:spPr>
          <a:xfrm>
            <a:off x="215443" y="858327"/>
            <a:ext cx="45525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Yunnan Hospital Data set (Public)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99FF9-AFF4-4626-8AAB-7F8E7CB1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" y="3203373"/>
            <a:ext cx="5821122" cy="2772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B3567E-F4AE-49F6-9BDE-3188158D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54" y="3203373"/>
            <a:ext cx="6186332" cy="2838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BB1263-F07F-48C7-9CD7-F725C9A55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5981"/>
            <a:ext cx="3978464" cy="17512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1685</Words>
  <Application>Microsoft Office PowerPoint</Application>
  <PresentationFormat>Widescreen</PresentationFormat>
  <Paragraphs>316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Mangal</vt:lpstr>
      <vt:lpstr>Noto Sans CJK SC Regular</vt:lpstr>
      <vt:lpstr>Play</vt:lpstr>
      <vt:lpstr>Times New Roman</vt:lpstr>
      <vt:lpstr>Office Theme</vt:lpstr>
      <vt:lpstr>AI-Driven Modelling and Optimization of Breast Cancer Detection and Treatment through  Magnetically Induced Hyperthermia Therapy</vt:lpstr>
      <vt:lpstr>Contents</vt:lpstr>
      <vt:lpstr>Problem Statement</vt:lpstr>
      <vt:lpstr>Motivation for Patient Specific Breast Tumor Segmentation</vt:lpstr>
      <vt:lpstr>Literature</vt:lpstr>
      <vt:lpstr>Model Architecture</vt:lpstr>
      <vt:lpstr>Training Setup</vt:lpstr>
      <vt:lpstr>Novelty of the framework</vt:lpstr>
      <vt:lpstr>Results &amp; Metrics</vt:lpstr>
      <vt:lpstr>Sectional view of segmentation</vt:lpstr>
      <vt:lpstr>3D voxel-wise segmentation </vt:lpstr>
      <vt:lpstr>3D voxel-wise segmentation </vt:lpstr>
      <vt:lpstr>PowerPoint Presentation</vt:lpstr>
      <vt:lpstr>Sectional view of overlay of GT &amp; segments</vt:lpstr>
      <vt:lpstr>PowerPoint Presentation</vt:lpstr>
      <vt:lpstr> Patient test cases for generalisation of model</vt:lpstr>
      <vt:lpstr>3D voxel-wise segmentation </vt:lpstr>
      <vt:lpstr>Ablation study</vt:lpstr>
      <vt:lpstr>Progress so far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15</cp:revision>
  <dcterms:created xsi:type="dcterms:W3CDTF">2026-01-28T06:51:38Z</dcterms:created>
  <dcterms:modified xsi:type="dcterms:W3CDTF">2026-01-28T08:37:06Z</dcterms:modified>
</cp:coreProperties>
</file>